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49"/>
  </p:notesMasterIdLst>
  <p:handoutMasterIdLst>
    <p:handoutMasterId r:id="rId50"/>
  </p:handoutMasterIdLst>
  <p:sldIdLst>
    <p:sldId id="515" r:id="rId2"/>
    <p:sldId id="516" r:id="rId3"/>
    <p:sldId id="558" r:id="rId4"/>
    <p:sldId id="559" r:id="rId5"/>
    <p:sldId id="493" r:id="rId6"/>
    <p:sldId id="563" r:id="rId7"/>
    <p:sldId id="564" r:id="rId8"/>
    <p:sldId id="478" r:id="rId9"/>
    <p:sldId id="479" r:id="rId10"/>
    <p:sldId id="483" r:id="rId11"/>
    <p:sldId id="484" r:id="rId12"/>
    <p:sldId id="486" r:id="rId13"/>
    <p:sldId id="553" r:id="rId14"/>
    <p:sldId id="554" r:id="rId15"/>
    <p:sldId id="555" r:id="rId16"/>
    <p:sldId id="556" r:id="rId17"/>
    <p:sldId id="557" r:id="rId18"/>
    <p:sldId id="565" r:id="rId19"/>
    <p:sldId id="566" r:id="rId20"/>
    <p:sldId id="567" r:id="rId21"/>
    <p:sldId id="568" r:id="rId22"/>
    <p:sldId id="569" r:id="rId23"/>
    <p:sldId id="570" r:id="rId24"/>
    <p:sldId id="571" r:id="rId25"/>
    <p:sldId id="572" r:id="rId26"/>
    <p:sldId id="573" r:id="rId27"/>
    <p:sldId id="574" r:id="rId28"/>
    <p:sldId id="575" r:id="rId29"/>
    <p:sldId id="576" r:id="rId30"/>
    <p:sldId id="577" r:id="rId31"/>
    <p:sldId id="578" r:id="rId32"/>
    <p:sldId id="579" r:id="rId33"/>
    <p:sldId id="580" r:id="rId34"/>
    <p:sldId id="581" r:id="rId35"/>
    <p:sldId id="582" r:id="rId36"/>
    <p:sldId id="583" r:id="rId37"/>
    <p:sldId id="584" r:id="rId38"/>
    <p:sldId id="585" r:id="rId39"/>
    <p:sldId id="586" r:id="rId40"/>
    <p:sldId id="587" r:id="rId41"/>
    <p:sldId id="588" r:id="rId42"/>
    <p:sldId id="589" r:id="rId43"/>
    <p:sldId id="590" r:id="rId44"/>
    <p:sldId id="591" r:id="rId45"/>
    <p:sldId id="592" r:id="rId46"/>
    <p:sldId id="593" r:id="rId47"/>
    <p:sldId id="532" r:id="rId4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2C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2624" autoAdjust="0"/>
  </p:normalViewPr>
  <p:slideViewPr>
    <p:cSldViewPr snapToGrid="0">
      <p:cViewPr varScale="1">
        <p:scale>
          <a:sx n="62" d="100"/>
          <a:sy n="62" d="100"/>
        </p:scale>
        <p:origin x="132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33AB7-BF58-554F-8899-544A0D781563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Wajib</a:t>
          </a:r>
          <a:endParaRPr lang="en-US" sz="2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Tambahan</a:t>
          </a:r>
          <a:endParaRPr lang="en-US" sz="2400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pelitian</a:t>
          </a:r>
          <a:r>
            <a:rPr lang="en-US" sz="1800" b="0" dirty="0" smtClean="0"/>
            <a:t> </a:t>
          </a:r>
          <a:r>
            <a:rPr lang="en-US" sz="1800" b="0" dirty="0" err="1" smtClean="0"/>
            <a:t>selain</a:t>
          </a:r>
          <a:r>
            <a:rPr lang="en-US" sz="1800" b="0" dirty="0" smtClean="0"/>
            <a:t> </a:t>
          </a:r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wajib</a:t>
          </a:r>
          <a:r>
            <a:rPr lang="en-US" sz="1800" b="0" dirty="0" smtClean="0"/>
            <a:t> di </a:t>
          </a:r>
          <a:r>
            <a:rPr lang="en-US" sz="1800" b="0" dirty="0" err="1" smtClean="0"/>
            <a:t>atas</a:t>
          </a:r>
          <a:r>
            <a:rPr lang="en-US" sz="1800" b="0" dirty="0" smtClean="0"/>
            <a:t> </a:t>
          </a:r>
          <a:endParaRPr lang="en-US" sz="18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err="1" smtClean="0"/>
            <a:t>satu</a:t>
          </a:r>
          <a:r>
            <a:rPr lang="en-US" sz="1600" dirty="0" smtClean="0"/>
            <a:t> </a:t>
          </a:r>
          <a:r>
            <a:rPr lang="en-US" sz="1600" dirty="0" err="1" smtClean="0"/>
            <a:t>artikel</a:t>
          </a:r>
          <a:r>
            <a:rPr lang="en-US" sz="1600" dirty="0" smtClean="0"/>
            <a:t>  yang </a:t>
          </a:r>
          <a:r>
            <a:rPr lang="en-US" sz="1600" dirty="0" err="1" smtClean="0"/>
            <a:t>dimuat</a:t>
          </a:r>
          <a:r>
            <a:rPr lang="en-US" sz="1600" dirty="0" smtClean="0"/>
            <a:t> </a:t>
          </a:r>
          <a:r>
            <a:rPr lang="en-US" sz="1600" dirty="0" err="1" smtClean="0"/>
            <a:t>dalam</a:t>
          </a:r>
          <a:r>
            <a:rPr lang="en-US" sz="1600" dirty="0" smtClean="0"/>
            <a:t>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ilmiah</a:t>
          </a:r>
          <a:r>
            <a:rPr lang="en-US" sz="1600" dirty="0" smtClean="0"/>
            <a:t> </a:t>
          </a:r>
          <a:r>
            <a:rPr lang="en-US" sz="1600" dirty="0" err="1" smtClean="0"/>
            <a:t>nasional</a:t>
          </a:r>
          <a:r>
            <a:rPr lang="en-US" sz="1600" dirty="0" smtClean="0"/>
            <a:t> </a:t>
          </a:r>
          <a:r>
            <a:rPr lang="en-US" sz="1600" dirty="0" err="1" smtClean="0"/>
            <a:t>terakreditasi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artikel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</a:t>
          </a:r>
          <a:r>
            <a:rPr lang="en-US" sz="1600" dirty="0" err="1" smtClean="0"/>
            <a:t>prosiding</a:t>
          </a:r>
          <a:r>
            <a:rPr lang="en-US" sz="1600" dirty="0" smtClean="0"/>
            <a:t> seminar </a:t>
          </a:r>
          <a:r>
            <a:rPr lang="en-US" sz="1600" dirty="0" err="1" smtClean="0"/>
            <a:t>internasional</a:t>
          </a:r>
          <a:r>
            <a:rPr lang="en-US" sz="1600" dirty="0" smtClean="0"/>
            <a:t> </a:t>
          </a:r>
          <a:r>
            <a:rPr lang="en-US" sz="1600" dirty="0" err="1" smtClean="0"/>
            <a:t>terindeks</a:t>
          </a:r>
          <a:r>
            <a:rPr lang="en-US" sz="1600" dirty="0" smtClean="0"/>
            <a:t> </a:t>
          </a:r>
          <a:r>
            <a:rPr lang="en-US" sz="1600" dirty="0" err="1" smtClean="0"/>
            <a:t>bereputasi</a:t>
          </a:r>
          <a:r>
            <a:rPr lang="en-US" sz="1600" dirty="0" smtClean="0"/>
            <a:t>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setiap</a:t>
          </a:r>
          <a:r>
            <a:rPr lang="en-US" sz="1600" dirty="0" smtClean="0"/>
            <a:t> </a:t>
          </a:r>
          <a:r>
            <a:rPr lang="en-US" sz="1600" dirty="0" err="1" smtClean="0"/>
            <a:t>mahasiswa</a:t>
          </a:r>
          <a:r>
            <a:rPr lang="en-US" sz="1600" dirty="0" smtClean="0"/>
            <a:t>; </a:t>
          </a:r>
          <a:r>
            <a:rPr lang="en-US" sz="1600" dirty="0" err="1" smtClean="0"/>
            <a:t>atau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D78EBB8A-F61A-4F3A-B985-680AC6700822}">
      <dgm:prSet phldrT="[Text]" custT="1"/>
      <dgm:spPr/>
      <dgm:t>
        <a:bodyPr/>
        <a:lstStyle/>
        <a:p>
          <a:endParaRPr lang="en-US" sz="1600" dirty="0"/>
        </a:p>
      </dgm:t>
    </dgm:pt>
    <dgm:pt modelId="{5502DD2F-F3F3-46AD-B280-9477D4F2E3C7}" type="parTrans" cxnId="{00ADFD09-04F0-4E09-A452-FC94AB01FF44}">
      <dgm:prSet/>
      <dgm:spPr/>
      <dgm:t>
        <a:bodyPr/>
        <a:lstStyle/>
        <a:p>
          <a:endParaRPr lang="en-US"/>
        </a:p>
      </dgm:t>
    </dgm:pt>
    <dgm:pt modelId="{6805D6C9-F2D9-4737-B108-66C3D4909E30}" type="sibTrans" cxnId="{00ADFD09-04F0-4E09-A452-FC94AB01FF44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17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Y="-77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77218" custLinFactNeighborY="-4582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 custLinFactY="-300000" custLinFactNeighborY="-335000"/>
      <dgm:spPr/>
    </dgm:pt>
    <dgm:pt modelId="{C4ABF912-F49B-42FF-AB85-74521CFD6B56}" type="pres">
      <dgm:prSet presAssocID="{3C5BF57B-94D1-4D95-B18B-6FB0D9AF72C1}" presName="Child" presStyleLbl="revTx" presStyleIdx="3" presStyleCnt="4" custScaleY="43694" custLinFactNeighborX="270" custLinFactNeighborY="-27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A7B73F9-9595-4FEB-B3E4-15D634067274}" type="presOf" srcId="{39394FB6-3F1F-4F1F-84ED-9F25D0427EDF}" destId="{ED37E0DA-4E15-476C-8E3B-C3FADCFC2D51}" srcOrd="0" destOrd="0" presId="urn:microsoft.com/office/officeart/2011/layout/TabList#2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C4ABB3DF-6B74-4BA0-8C24-7B15689123BA}" type="presOf" srcId="{F56C95D3-9781-4FED-BFDB-80FD6986E0D2}" destId="{B2A3DF14-7973-42AB-983B-68F7E4B56145}" srcOrd="0" destOrd="0" presId="urn:microsoft.com/office/officeart/2011/layout/TabList#2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17D2D9DE-AB3E-4E31-B86F-EFC8A4B838F2}" type="presOf" srcId="{19A6B3D4-16BB-4563-A784-6D713C4F9475}" destId="{CE28DD73-2E99-4D43-AFB4-62604128E487}" srcOrd="0" destOrd="0" presId="urn:microsoft.com/office/officeart/2011/layout/TabList#2"/>
    <dgm:cxn modelId="{48E32E4D-11CB-4F0D-B99C-726ACC9D48DF}" type="presOf" srcId="{344F270C-1CD3-42F1-B2C2-F477551883F6}" destId="{51DAE91D-B0B2-4FD9-AA0B-2787E14837F0}" srcOrd="0" destOrd="0" presId="urn:microsoft.com/office/officeart/2011/layout/TabList#2"/>
    <dgm:cxn modelId="{BAEE2AFC-0B6D-4F15-9A8C-741A4CEF018C}" type="presOf" srcId="{B66A8F01-A758-447B-8BF8-C7B140424C8F}" destId="{C4ABF912-F49B-42FF-AB85-74521CFD6B56}" srcOrd="0" destOrd="0" presId="urn:microsoft.com/office/officeart/2011/layout/TabList#2"/>
    <dgm:cxn modelId="{B5DB8830-1E3D-4CF9-B49B-163A0A14AA85}" type="presOf" srcId="{4328E252-02CE-4C62-99DC-E7B5A73A79C4}" destId="{8DF41C57-58F3-4CC6-8B8E-F0C69A2C8877}" srcOrd="0" destOrd="0" presId="urn:microsoft.com/office/officeart/2011/layout/TabList#2"/>
    <dgm:cxn modelId="{00ADFD09-04F0-4E09-A452-FC94AB01FF44}" srcId="{39394FB6-3F1F-4F1F-84ED-9F25D0427EDF}" destId="{D78EBB8A-F61A-4F3A-B985-680AC6700822}" srcOrd="2" destOrd="0" parTransId="{5502DD2F-F3F3-46AD-B280-9477D4F2E3C7}" sibTransId="{6805D6C9-F2D9-4737-B108-66C3D4909E30}"/>
    <dgm:cxn modelId="{45F4B865-E3C5-4481-B48B-1F01B8916DD5}" type="presOf" srcId="{D78EBB8A-F61A-4F3A-B985-680AC6700822}" destId="{CE28DD73-2E99-4D43-AFB4-62604128E487}" srcOrd="0" destOrd="1" presId="urn:microsoft.com/office/officeart/2011/layout/TabList#2"/>
    <dgm:cxn modelId="{9D52BBAA-83A1-4DF4-A7A6-CFC615B5ED37}" type="presOf" srcId="{3C5BF57B-94D1-4D95-B18B-6FB0D9AF72C1}" destId="{39FCFD70-A3BE-4D9B-A767-8C977284FF14}" srcOrd="0" destOrd="0" presId="urn:microsoft.com/office/officeart/2011/layout/TabList#2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E93A4946-9099-4B98-A5A6-735E9827C834}" type="presParOf" srcId="{51DAE91D-B0B2-4FD9-AA0B-2787E14837F0}" destId="{CDAF3D30-0647-4D4C-A50F-FF3B10CFCE14}" srcOrd="0" destOrd="0" presId="urn:microsoft.com/office/officeart/2011/layout/TabList#2"/>
    <dgm:cxn modelId="{F0E33870-52BA-41A0-99D5-1C8F4BC2D1C8}" type="presParOf" srcId="{CDAF3D30-0647-4D4C-A50F-FF3B10CFCE14}" destId="{B2A3DF14-7973-42AB-983B-68F7E4B56145}" srcOrd="0" destOrd="0" presId="urn:microsoft.com/office/officeart/2011/layout/TabList#2"/>
    <dgm:cxn modelId="{AABE4B07-9A02-436E-8D56-D0BB11C6F1B8}" type="presParOf" srcId="{CDAF3D30-0647-4D4C-A50F-FF3B10CFCE14}" destId="{ED37E0DA-4E15-476C-8E3B-C3FADCFC2D51}" srcOrd="1" destOrd="0" presId="urn:microsoft.com/office/officeart/2011/layout/TabList#2"/>
    <dgm:cxn modelId="{E8AA2F05-E4A0-43AF-B8BD-A67D23DDEB1C}" type="presParOf" srcId="{CDAF3D30-0647-4D4C-A50F-FF3B10CFCE14}" destId="{4980B5AA-F22A-4F44-AD75-72149927F69C}" srcOrd="2" destOrd="0" presId="urn:microsoft.com/office/officeart/2011/layout/TabList#2"/>
    <dgm:cxn modelId="{6E11D908-9C76-40FF-9AAD-27A2EF652530}" type="presParOf" srcId="{51DAE91D-B0B2-4FD9-AA0B-2787E14837F0}" destId="{CE28DD73-2E99-4D43-AFB4-62604128E487}" srcOrd="1" destOrd="0" presId="urn:microsoft.com/office/officeart/2011/layout/TabList#2"/>
    <dgm:cxn modelId="{B6EBE58E-8F98-4C6F-B0FD-D329573819D8}" type="presParOf" srcId="{51DAE91D-B0B2-4FD9-AA0B-2787E14837F0}" destId="{0741ECC5-A103-4B68-B159-9599095A7FC0}" srcOrd="2" destOrd="0" presId="urn:microsoft.com/office/officeart/2011/layout/TabList#2"/>
    <dgm:cxn modelId="{801574A4-CC0A-4265-8F30-B8EF80EE2501}" type="presParOf" srcId="{51DAE91D-B0B2-4FD9-AA0B-2787E14837F0}" destId="{9668626E-A3C0-41FE-A776-0A08A9CA74DE}" srcOrd="3" destOrd="0" presId="urn:microsoft.com/office/officeart/2011/layout/TabList#2"/>
    <dgm:cxn modelId="{9CAC88F9-321E-4DE8-8A51-9B2655411F36}" type="presParOf" srcId="{9668626E-A3C0-41FE-A776-0A08A9CA74DE}" destId="{8DF41C57-58F3-4CC6-8B8E-F0C69A2C8877}" srcOrd="0" destOrd="0" presId="urn:microsoft.com/office/officeart/2011/layout/TabList#2"/>
    <dgm:cxn modelId="{25F52AEE-3F71-41A2-B9BC-E25CFDC5C3E4}" type="presParOf" srcId="{9668626E-A3C0-41FE-A776-0A08A9CA74DE}" destId="{39FCFD70-A3BE-4D9B-A767-8C977284FF14}" srcOrd="1" destOrd="0" presId="urn:microsoft.com/office/officeart/2011/layout/TabList#2"/>
    <dgm:cxn modelId="{23ACBC55-C32C-48D2-8517-0F0118E3E7F6}" type="presParOf" srcId="{9668626E-A3C0-41FE-A776-0A08A9CA74DE}" destId="{E1DA476D-2099-4479-A550-9C3C4B7F85FD}" srcOrd="2" destOrd="0" presId="urn:microsoft.com/office/officeart/2011/layout/TabList#2"/>
    <dgm:cxn modelId="{B5E710AB-4A62-4376-A3B3-DC9C676B423F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BD135-C870-40E3-98F1-645FD3C50C27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Wajib</a:t>
          </a:r>
          <a:r>
            <a:rPr lang="en-US" sz="2400" dirty="0" smtClean="0"/>
            <a:t>/</a:t>
          </a:r>
          <a:r>
            <a:rPr lang="en-US" sz="2400" dirty="0" err="1" smtClean="0"/>
            <a:t>th</a:t>
          </a:r>
          <a:endParaRPr lang="en-US" sz="2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Tambahan</a:t>
          </a:r>
          <a:endParaRPr lang="en-US" sz="2400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pelitian</a:t>
          </a:r>
          <a:r>
            <a:rPr lang="en-US" sz="1800" b="0" dirty="0" smtClean="0"/>
            <a:t> </a:t>
          </a:r>
          <a:r>
            <a:rPr lang="en-US" sz="1800" b="0" dirty="0" err="1" smtClean="0"/>
            <a:t>selain</a:t>
          </a:r>
          <a:r>
            <a:rPr lang="en-US" sz="1800" b="0" dirty="0" smtClean="0"/>
            <a:t> </a:t>
          </a:r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wajib</a:t>
          </a:r>
          <a:r>
            <a:rPr lang="en-US" sz="1800" b="0" dirty="0" smtClean="0"/>
            <a:t> di </a:t>
          </a:r>
          <a:r>
            <a:rPr lang="en-US" sz="1800" b="0" dirty="0" err="1" smtClean="0"/>
            <a:t>atas</a:t>
          </a:r>
          <a:r>
            <a:rPr lang="en-US" sz="1800" b="0" dirty="0" smtClean="0"/>
            <a:t> </a:t>
          </a:r>
          <a:endParaRPr lang="en-US" sz="18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err="1" smtClean="0"/>
            <a:t>satu</a:t>
          </a:r>
          <a:r>
            <a:rPr lang="en-US" sz="1600" dirty="0" smtClean="0"/>
            <a:t> </a:t>
          </a:r>
          <a:r>
            <a:rPr lang="en-US" sz="1600" dirty="0" err="1" smtClean="0"/>
            <a:t>artikel</a:t>
          </a:r>
          <a:r>
            <a:rPr lang="en-US" sz="1600" dirty="0" smtClean="0"/>
            <a:t> </a:t>
          </a:r>
          <a:r>
            <a:rPr lang="en-US" sz="1600" dirty="0" err="1" smtClean="0"/>
            <a:t>ilmiah</a:t>
          </a:r>
          <a:r>
            <a:rPr lang="en-US" sz="1600" dirty="0" smtClean="0"/>
            <a:t> per </a:t>
          </a:r>
          <a:r>
            <a:rPr lang="en-US" sz="1600" dirty="0" err="1" smtClean="0"/>
            <a:t>tahun</a:t>
          </a:r>
          <a:r>
            <a:rPr lang="en-US" sz="1600" dirty="0" smtClean="0"/>
            <a:t> </a:t>
          </a:r>
          <a:r>
            <a:rPr lang="en-US" sz="1600" dirty="0" err="1" smtClean="0"/>
            <a:t>sebagai</a:t>
          </a:r>
          <a:r>
            <a:rPr lang="en-US" sz="1600" dirty="0" smtClean="0"/>
            <a:t> </a:t>
          </a:r>
          <a:r>
            <a:rPr lang="en-US" sz="1600" dirty="0" err="1" smtClean="0"/>
            <a:t>penulis</a:t>
          </a:r>
          <a:r>
            <a:rPr lang="en-US" sz="1600" dirty="0" smtClean="0"/>
            <a:t> </a:t>
          </a:r>
          <a:r>
            <a:rPr lang="en-US" sz="1600" dirty="0" err="1" smtClean="0"/>
            <a:t>pertama</a:t>
          </a:r>
          <a:r>
            <a:rPr lang="en-US" sz="1600" dirty="0" smtClean="0"/>
            <a:t> </a:t>
          </a:r>
          <a:r>
            <a:rPr lang="en-US" sz="1600" dirty="0" err="1" smtClean="0"/>
            <a:t>mahasiswa</a:t>
          </a:r>
          <a:r>
            <a:rPr lang="en-US" sz="1600" dirty="0" smtClean="0"/>
            <a:t> yang </a:t>
          </a:r>
          <a:r>
            <a:rPr lang="en-US" sz="1600" dirty="0" err="1" smtClean="0"/>
            <a:t>dibimbing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ketua</a:t>
          </a:r>
          <a:r>
            <a:rPr lang="en-US" sz="1600" dirty="0" smtClean="0"/>
            <a:t> </a:t>
          </a:r>
          <a:r>
            <a:rPr lang="en-US" sz="1600" dirty="0" err="1" smtClean="0"/>
            <a:t>peneliti</a:t>
          </a:r>
          <a:r>
            <a:rPr lang="en-US" sz="1600" dirty="0" smtClean="0"/>
            <a:t> </a:t>
          </a:r>
          <a:r>
            <a:rPr lang="en-US" sz="1600" dirty="0" err="1" smtClean="0"/>
            <a:t>sebagai</a:t>
          </a:r>
          <a:r>
            <a:rPr lang="en-US" sz="1600" dirty="0" smtClean="0"/>
            <a:t> </a:t>
          </a:r>
          <a:r>
            <a:rPr lang="en-US" sz="1600" i="1" dirty="0" smtClean="0"/>
            <a:t>corresponding author</a:t>
          </a:r>
          <a:r>
            <a:rPr lang="en-US" sz="1600" dirty="0" smtClean="0"/>
            <a:t> </a:t>
          </a:r>
          <a:r>
            <a:rPr lang="en-US" sz="1600" dirty="0" err="1" smtClean="0"/>
            <a:t>dalam</a:t>
          </a:r>
          <a:r>
            <a:rPr lang="en-US" sz="1600" dirty="0" smtClean="0"/>
            <a:t>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internasional</a:t>
          </a:r>
          <a:r>
            <a:rPr lang="en-US" sz="1600" dirty="0" smtClean="0"/>
            <a:t> </a:t>
          </a:r>
          <a:r>
            <a:rPr lang="en-US" sz="1600" dirty="0" err="1" smtClean="0"/>
            <a:t>bereputasi</a:t>
          </a:r>
          <a:r>
            <a:rPr lang="en-US" sz="1600" dirty="0" smtClean="0"/>
            <a:t>; </a:t>
          </a:r>
          <a:r>
            <a:rPr lang="en-US" sz="1600" dirty="0" err="1" smtClean="0"/>
            <a:t>atau</a:t>
          </a:r>
          <a:r>
            <a:rPr lang="en-US" sz="1600" dirty="0" smtClean="0">
              <a:solidFill>
                <a:srgbClr val="C00000"/>
              </a:solidFill>
            </a:rPr>
            <a:t> 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D78EBB8A-F61A-4F3A-B985-680AC6700822}">
      <dgm:prSet phldrT="[Text]" custT="1"/>
      <dgm:spPr/>
      <dgm:t>
        <a:bodyPr/>
        <a:lstStyle/>
        <a:p>
          <a:endParaRPr lang="en-US" sz="1600" dirty="0"/>
        </a:p>
      </dgm:t>
    </dgm:pt>
    <dgm:pt modelId="{5502DD2F-F3F3-46AD-B280-9477D4F2E3C7}" type="parTrans" cxnId="{00ADFD09-04F0-4E09-A452-FC94AB01FF44}">
      <dgm:prSet/>
      <dgm:spPr/>
      <dgm:t>
        <a:bodyPr/>
        <a:lstStyle/>
        <a:p>
          <a:endParaRPr lang="en-US"/>
        </a:p>
      </dgm:t>
    </dgm:pt>
    <dgm:pt modelId="{6805D6C9-F2D9-4737-B108-66C3D4909E30}" type="sibTrans" cxnId="{00ADFD09-04F0-4E09-A452-FC94AB01FF44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17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X="0" custLinFactNeighborY="-3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7721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 custScaleY="4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BE8B7D-A681-4B29-8BAC-A02070832BDE}" type="presOf" srcId="{B66A8F01-A758-447B-8BF8-C7B140424C8F}" destId="{C4ABF912-F49B-42FF-AB85-74521CFD6B56}" srcOrd="0" destOrd="0" presId="urn:microsoft.com/office/officeart/2011/layout/TabList#2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D6443513-93AD-41E8-AA6C-083244A69DCD}" type="presOf" srcId="{4328E252-02CE-4C62-99DC-E7B5A73A79C4}" destId="{8DF41C57-58F3-4CC6-8B8E-F0C69A2C8877}" srcOrd="0" destOrd="0" presId="urn:microsoft.com/office/officeart/2011/layout/TabList#2"/>
    <dgm:cxn modelId="{2C0DF904-8790-4E8C-BECC-AC41451349B8}" type="presOf" srcId="{19A6B3D4-16BB-4563-A784-6D713C4F9475}" destId="{CE28DD73-2E99-4D43-AFB4-62604128E487}" srcOrd="0" destOrd="0" presId="urn:microsoft.com/office/officeart/2011/layout/TabList#2"/>
    <dgm:cxn modelId="{00ADFD09-04F0-4E09-A452-FC94AB01FF44}" srcId="{39394FB6-3F1F-4F1F-84ED-9F25D0427EDF}" destId="{D78EBB8A-F61A-4F3A-B985-680AC6700822}" srcOrd="2" destOrd="0" parTransId="{5502DD2F-F3F3-46AD-B280-9477D4F2E3C7}" sibTransId="{6805D6C9-F2D9-4737-B108-66C3D4909E30}"/>
    <dgm:cxn modelId="{1DC01C67-10E4-41DE-88D9-3792175C6802}" type="presOf" srcId="{F56C95D3-9781-4FED-BFDB-80FD6986E0D2}" destId="{B2A3DF14-7973-42AB-983B-68F7E4B56145}" srcOrd="0" destOrd="0" presId="urn:microsoft.com/office/officeart/2011/layout/TabList#2"/>
    <dgm:cxn modelId="{17BEFE2E-996B-4C77-8195-EEDD5F955F63}" type="presOf" srcId="{3C5BF57B-94D1-4D95-B18B-6FB0D9AF72C1}" destId="{39FCFD70-A3BE-4D9B-A767-8C977284FF14}" srcOrd="0" destOrd="0" presId="urn:microsoft.com/office/officeart/2011/layout/TabList#2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3E123DEA-24DD-4AF6-8241-B95DECE30445}" type="presOf" srcId="{344F270C-1CD3-42F1-B2C2-F477551883F6}" destId="{51DAE91D-B0B2-4FD9-AA0B-2787E14837F0}" srcOrd="0" destOrd="0" presId="urn:microsoft.com/office/officeart/2011/layout/TabList#2"/>
    <dgm:cxn modelId="{43A8D9CD-826C-4E21-951F-4018BA692A2E}" type="presOf" srcId="{39394FB6-3F1F-4F1F-84ED-9F25D0427EDF}" destId="{ED37E0DA-4E15-476C-8E3B-C3FADCFC2D51}" srcOrd="0" destOrd="0" presId="urn:microsoft.com/office/officeart/2011/layout/TabList#2"/>
    <dgm:cxn modelId="{930CCB99-4A0F-41B0-ADB7-99DE9DDC7036}" type="presOf" srcId="{D78EBB8A-F61A-4F3A-B985-680AC6700822}" destId="{CE28DD73-2E99-4D43-AFB4-62604128E487}" srcOrd="0" destOrd="1" presId="urn:microsoft.com/office/officeart/2011/layout/TabList#2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AF8DE291-3DB2-4CF6-A893-0EDE4043CB82}" type="presParOf" srcId="{51DAE91D-B0B2-4FD9-AA0B-2787E14837F0}" destId="{CDAF3D30-0647-4D4C-A50F-FF3B10CFCE14}" srcOrd="0" destOrd="0" presId="urn:microsoft.com/office/officeart/2011/layout/TabList#2"/>
    <dgm:cxn modelId="{2F0B3AD8-A41A-471F-A029-884E62DF7B59}" type="presParOf" srcId="{CDAF3D30-0647-4D4C-A50F-FF3B10CFCE14}" destId="{B2A3DF14-7973-42AB-983B-68F7E4B56145}" srcOrd="0" destOrd="0" presId="urn:microsoft.com/office/officeart/2011/layout/TabList#2"/>
    <dgm:cxn modelId="{5849B762-7605-494C-A4CC-FCA1008E4200}" type="presParOf" srcId="{CDAF3D30-0647-4D4C-A50F-FF3B10CFCE14}" destId="{ED37E0DA-4E15-476C-8E3B-C3FADCFC2D51}" srcOrd="1" destOrd="0" presId="urn:microsoft.com/office/officeart/2011/layout/TabList#2"/>
    <dgm:cxn modelId="{0D729858-8363-46F0-A970-1A573AC7EB7E}" type="presParOf" srcId="{CDAF3D30-0647-4D4C-A50F-FF3B10CFCE14}" destId="{4980B5AA-F22A-4F44-AD75-72149927F69C}" srcOrd="2" destOrd="0" presId="urn:microsoft.com/office/officeart/2011/layout/TabList#2"/>
    <dgm:cxn modelId="{779F63FF-3490-4930-8837-7BF6A5C1B206}" type="presParOf" srcId="{51DAE91D-B0B2-4FD9-AA0B-2787E14837F0}" destId="{CE28DD73-2E99-4D43-AFB4-62604128E487}" srcOrd="1" destOrd="0" presId="urn:microsoft.com/office/officeart/2011/layout/TabList#2"/>
    <dgm:cxn modelId="{88040DAE-3A4D-4A39-BDAD-2152A789B86D}" type="presParOf" srcId="{51DAE91D-B0B2-4FD9-AA0B-2787E14837F0}" destId="{0741ECC5-A103-4B68-B159-9599095A7FC0}" srcOrd="2" destOrd="0" presId="urn:microsoft.com/office/officeart/2011/layout/TabList#2"/>
    <dgm:cxn modelId="{9A7C3E06-217E-41D9-B930-135990663A01}" type="presParOf" srcId="{51DAE91D-B0B2-4FD9-AA0B-2787E14837F0}" destId="{9668626E-A3C0-41FE-A776-0A08A9CA74DE}" srcOrd="3" destOrd="0" presId="urn:microsoft.com/office/officeart/2011/layout/TabList#2"/>
    <dgm:cxn modelId="{7F0E29B1-636C-40FA-BBEF-9240F0E29085}" type="presParOf" srcId="{9668626E-A3C0-41FE-A776-0A08A9CA74DE}" destId="{8DF41C57-58F3-4CC6-8B8E-F0C69A2C8877}" srcOrd="0" destOrd="0" presId="urn:microsoft.com/office/officeart/2011/layout/TabList#2"/>
    <dgm:cxn modelId="{167E0AB8-7077-4AE2-AFFF-0CE6A7393E1E}" type="presParOf" srcId="{9668626E-A3C0-41FE-A776-0A08A9CA74DE}" destId="{39FCFD70-A3BE-4D9B-A767-8C977284FF14}" srcOrd="1" destOrd="0" presId="urn:microsoft.com/office/officeart/2011/layout/TabList#2"/>
    <dgm:cxn modelId="{9A2B5783-7E3B-42B6-8442-32D34D3EBCA4}" type="presParOf" srcId="{9668626E-A3C0-41FE-A776-0A08A9CA74DE}" destId="{E1DA476D-2099-4479-A550-9C3C4B7F85FD}" srcOrd="2" destOrd="0" presId="urn:microsoft.com/office/officeart/2011/layout/TabList#2"/>
    <dgm:cxn modelId="{7DEFAAFB-E72B-43F1-8F8C-C82D30C4CC13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40805-F296-4D75-A673-A5432B00A4D1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Wajib</a:t>
          </a:r>
          <a:r>
            <a:rPr lang="en-US" sz="2400" dirty="0" smtClean="0"/>
            <a:t>/</a:t>
          </a:r>
          <a:r>
            <a:rPr lang="en-US" sz="2400" dirty="0" err="1" smtClean="0"/>
            <a:t>th</a:t>
          </a:r>
          <a:endParaRPr lang="en-US" sz="2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Tambahan</a:t>
          </a:r>
          <a:endParaRPr lang="en-US" sz="2400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pelitian</a:t>
          </a:r>
          <a:r>
            <a:rPr lang="en-US" sz="1800" b="0" dirty="0" smtClean="0"/>
            <a:t> </a:t>
          </a:r>
          <a:r>
            <a:rPr lang="en-US" sz="1800" b="0" dirty="0" err="1" smtClean="0"/>
            <a:t>selain</a:t>
          </a:r>
          <a:r>
            <a:rPr lang="en-US" sz="1800" b="0" dirty="0" smtClean="0"/>
            <a:t> </a:t>
          </a:r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wajib</a:t>
          </a:r>
          <a:r>
            <a:rPr lang="en-US" sz="1800" b="0" dirty="0" smtClean="0"/>
            <a:t> di </a:t>
          </a:r>
          <a:r>
            <a:rPr lang="en-US" sz="1800" b="0" dirty="0" err="1" smtClean="0"/>
            <a:t>atas</a:t>
          </a:r>
          <a:r>
            <a:rPr lang="en-US" sz="1800" b="0" dirty="0" smtClean="0"/>
            <a:t> </a:t>
          </a:r>
          <a:endParaRPr lang="en-US" sz="18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smtClean="0"/>
            <a:t>minimal </a:t>
          </a:r>
          <a:r>
            <a:rPr lang="en-US" sz="1600" dirty="0" err="1" smtClean="0"/>
            <a:t>satu</a:t>
          </a:r>
          <a:r>
            <a:rPr lang="en-US" sz="1600" dirty="0" smtClean="0"/>
            <a:t> </a:t>
          </a:r>
          <a:r>
            <a:rPr lang="en-US" sz="1600" dirty="0" err="1" smtClean="0"/>
            <a:t>artikel</a:t>
          </a:r>
          <a:r>
            <a:rPr lang="en-US" sz="1600" dirty="0" smtClean="0"/>
            <a:t> </a:t>
          </a:r>
          <a:r>
            <a:rPr lang="en-US" sz="1600" dirty="0" err="1" smtClean="0"/>
            <a:t>ilmiah</a:t>
          </a:r>
          <a:r>
            <a:rPr lang="en-US" sz="1600" dirty="0" smtClean="0"/>
            <a:t> </a:t>
          </a:r>
          <a:r>
            <a:rPr lang="en-US" sz="1600" dirty="0" err="1" smtClean="0"/>
            <a:t>dalam</a:t>
          </a:r>
          <a:r>
            <a:rPr lang="en-US" sz="1600" dirty="0" smtClean="0"/>
            <a:t>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internasional</a:t>
          </a:r>
          <a:r>
            <a:rPr lang="en-US" sz="1600" dirty="0" smtClean="0"/>
            <a:t> </a:t>
          </a:r>
          <a:r>
            <a:rPr lang="en-US" sz="1600" dirty="0" err="1" smtClean="0"/>
            <a:t>bereputasi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satu</a:t>
          </a:r>
          <a:r>
            <a:rPr lang="en-US" sz="1600" dirty="0" smtClean="0"/>
            <a:t> </a:t>
          </a:r>
          <a:r>
            <a:rPr lang="en-US" sz="1600" dirty="0" err="1" smtClean="0"/>
            <a:t>artikel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</a:t>
          </a:r>
          <a:r>
            <a:rPr lang="en-US" sz="1600" dirty="0" err="1" smtClean="0"/>
            <a:t>prosiding</a:t>
          </a:r>
          <a:r>
            <a:rPr lang="en-US" sz="1600" dirty="0" smtClean="0"/>
            <a:t> seminar </a:t>
          </a:r>
          <a:r>
            <a:rPr lang="en-US" sz="1600" dirty="0" err="1" smtClean="0"/>
            <a:t>internasional</a:t>
          </a:r>
          <a:r>
            <a:rPr lang="en-US" sz="1600" dirty="0" smtClean="0"/>
            <a:t> </a:t>
          </a:r>
          <a:r>
            <a:rPr lang="en-US" sz="1600" dirty="0" err="1" smtClean="0"/>
            <a:t>bereputasi</a:t>
          </a:r>
          <a:r>
            <a:rPr lang="en-US" sz="1600" dirty="0" smtClean="0"/>
            <a:t>,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dua</a:t>
          </a:r>
          <a:r>
            <a:rPr lang="en-US" sz="1600" dirty="0" smtClean="0"/>
            <a:t> </a:t>
          </a:r>
          <a:r>
            <a:rPr lang="en-US" sz="1600" dirty="0" err="1" smtClean="0"/>
            <a:t>artikel</a:t>
          </a:r>
          <a:r>
            <a:rPr lang="en-US" sz="1600" dirty="0" smtClean="0"/>
            <a:t> </a:t>
          </a:r>
          <a:r>
            <a:rPr lang="en-US" sz="1600" dirty="0" err="1" smtClean="0"/>
            <a:t>ilmiah</a:t>
          </a:r>
          <a:r>
            <a:rPr lang="en-US" sz="1600" dirty="0" smtClean="0"/>
            <a:t> </a:t>
          </a:r>
          <a:r>
            <a:rPr lang="en-US" sz="1600" dirty="0" err="1" smtClean="0"/>
            <a:t>dalam</a:t>
          </a:r>
          <a:r>
            <a:rPr lang="en-US" sz="1600" dirty="0" smtClean="0"/>
            <a:t>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internasional</a:t>
          </a:r>
          <a:r>
            <a:rPr lang="en-US" sz="1600" dirty="0" smtClean="0"/>
            <a:t> </a:t>
          </a:r>
          <a:r>
            <a:rPr lang="en-US" sz="1600" dirty="0" err="1" smtClean="0"/>
            <a:t>bereputasi</a:t>
          </a:r>
          <a:r>
            <a:rPr lang="en-US" sz="1600" dirty="0" smtClean="0"/>
            <a:t> per </a:t>
          </a:r>
          <a:r>
            <a:rPr lang="en-US" sz="1600" dirty="0" err="1" smtClean="0"/>
            <a:t>tahun</a:t>
          </a:r>
          <a:r>
            <a:rPr lang="en-US" sz="1600" dirty="0" smtClean="0"/>
            <a:t>; </a:t>
          </a:r>
          <a:r>
            <a:rPr lang="en-US" sz="1600" dirty="0" err="1" smtClean="0"/>
            <a:t>atau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66489C51-9E67-4DA3-BECA-FE41173B2B7D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C00000"/>
              </a:solidFill>
            </a:rPr>
            <a:t>satu</a:t>
          </a:r>
          <a:r>
            <a:rPr lang="en-US" sz="1600" dirty="0" smtClean="0">
              <a:solidFill>
                <a:srgbClr val="C00000"/>
              </a:solidFill>
            </a:rPr>
            <a:t> </a:t>
          </a:r>
          <a:r>
            <a:rPr lang="en-US" sz="1600" dirty="0" err="1" smtClean="0">
              <a:solidFill>
                <a:srgbClr val="C00000"/>
              </a:solidFill>
            </a:rPr>
            <a:t>produk</a:t>
          </a:r>
          <a:r>
            <a:rPr lang="en-US" sz="1600" dirty="0" smtClean="0">
              <a:solidFill>
                <a:srgbClr val="C00000"/>
              </a:solidFill>
            </a:rPr>
            <a:t> </a:t>
          </a:r>
          <a:r>
            <a:rPr lang="en-US" sz="1600" dirty="0" err="1" smtClean="0">
              <a:solidFill>
                <a:srgbClr val="C00000"/>
              </a:solidFill>
            </a:rPr>
            <a:t>iptek-sosbud</a:t>
          </a:r>
          <a:r>
            <a:rPr lang="en-US" sz="1600" dirty="0" smtClean="0">
              <a:solidFill>
                <a:srgbClr val="C00000"/>
              </a:solidFill>
            </a:rPr>
            <a:t> yang </a:t>
          </a:r>
          <a:r>
            <a:rPr lang="en-US" sz="1600" dirty="0" err="1" smtClean="0">
              <a:solidFill>
                <a:srgbClr val="C00000"/>
              </a:solidFill>
            </a:rPr>
            <a:t>dapat</a:t>
          </a:r>
          <a:r>
            <a:rPr lang="en-US" sz="1600" dirty="0" smtClean="0">
              <a:solidFill>
                <a:srgbClr val="C00000"/>
              </a:solidFill>
            </a:rPr>
            <a:t> </a:t>
          </a:r>
          <a:r>
            <a:rPr lang="en-US" sz="1600" dirty="0" err="1" smtClean="0">
              <a:solidFill>
                <a:srgbClr val="C00000"/>
              </a:solidFill>
            </a:rPr>
            <a:t>berupa</a:t>
          </a:r>
          <a:r>
            <a:rPr lang="en-US" sz="1600" dirty="0" smtClean="0">
              <a:solidFill>
                <a:srgbClr val="C00000"/>
              </a:solidFill>
            </a:rPr>
            <a:t> </a:t>
          </a:r>
          <a:r>
            <a:rPr lang="en-US" sz="1600" dirty="0" err="1" smtClean="0">
              <a:solidFill>
                <a:srgbClr val="C00000"/>
              </a:solidFill>
            </a:rPr>
            <a:t>metode</a:t>
          </a:r>
          <a:r>
            <a:rPr lang="en-US" sz="1600" dirty="0" smtClean="0">
              <a:solidFill>
                <a:srgbClr val="C00000"/>
              </a:solidFill>
            </a:rPr>
            <a:t>, </a:t>
          </a:r>
          <a:r>
            <a:rPr lang="en-US" sz="1600" i="1" dirty="0" smtClean="0">
              <a:solidFill>
                <a:srgbClr val="C00000"/>
              </a:solidFill>
            </a:rPr>
            <a:t>blue print</a:t>
          </a:r>
          <a:r>
            <a:rPr lang="en-US" sz="1600" dirty="0" smtClean="0">
              <a:solidFill>
                <a:srgbClr val="C00000"/>
              </a:solidFill>
            </a:rPr>
            <a:t>, </a:t>
          </a:r>
          <a:r>
            <a:rPr lang="en-US" sz="1600" dirty="0" err="1" smtClean="0">
              <a:solidFill>
                <a:srgbClr val="C00000"/>
              </a:solidFill>
            </a:rPr>
            <a:t>purwarupa</a:t>
          </a:r>
          <a:r>
            <a:rPr lang="en-US" sz="1600" dirty="0" smtClean="0">
              <a:solidFill>
                <a:srgbClr val="C00000"/>
              </a:solidFill>
            </a:rPr>
            <a:t>, </a:t>
          </a:r>
          <a:r>
            <a:rPr lang="en-US" sz="1600" dirty="0" err="1" smtClean="0">
              <a:solidFill>
                <a:srgbClr val="C00000"/>
              </a:solidFill>
            </a:rPr>
            <a:t>sistem</a:t>
          </a:r>
          <a:r>
            <a:rPr lang="en-US" sz="1600" dirty="0" smtClean="0">
              <a:solidFill>
                <a:srgbClr val="C00000"/>
              </a:solidFill>
            </a:rPr>
            <a:t>, </a:t>
          </a:r>
          <a:r>
            <a:rPr lang="en-US" sz="1600" dirty="0" err="1" smtClean="0">
              <a:solidFill>
                <a:srgbClr val="C00000"/>
              </a:solidFill>
            </a:rPr>
            <a:t>kebijakan</a:t>
          </a:r>
          <a:r>
            <a:rPr lang="en-US" sz="1600" dirty="0" smtClean="0">
              <a:solidFill>
                <a:srgbClr val="C00000"/>
              </a:solidFill>
            </a:rPr>
            <a:t>, model, </a:t>
          </a:r>
          <a:r>
            <a:rPr lang="en-US" sz="1600" dirty="0" err="1" smtClean="0">
              <a:solidFill>
                <a:srgbClr val="C00000"/>
              </a:solidFill>
            </a:rPr>
            <a:t>atau</a:t>
          </a:r>
          <a:r>
            <a:rPr lang="en-US" sz="1600" dirty="0" smtClean="0">
              <a:solidFill>
                <a:srgbClr val="C00000"/>
              </a:solidFill>
            </a:rPr>
            <a:t> </a:t>
          </a:r>
          <a:r>
            <a:rPr lang="en-US" sz="1600" dirty="0" err="1" smtClean="0">
              <a:solidFill>
                <a:srgbClr val="C00000"/>
              </a:solidFill>
            </a:rPr>
            <a:t>teknologi</a:t>
          </a:r>
          <a:r>
            <a:rPr lang="en-US" sz="1600" dirty="0" smtClean="0">
              <a:solidFill>
                <a:srgbClr val="C00000"/>
              </a:solidFill>
            </a:rPr>
            <a:t> </a:t>
          </a:r>
          <a:r>
            <a:rPr lang="en-US" sz="1600" dirty="0" err="1" smtClean="0">
              <a:solidFill>
                <a:srgbClr val="C00000"/>
              </a:solidFill>
            </a:rPr>
            <a:t>tepat</a:t>
          </a:r>
          <a:r>
            <a:rPr lang="en-US" sz="1600" dirty="0" smtClean="0">
              <a:solidFill>
                <a:srgbClr val="C00000"/>
              </a:solidFill>
            </a:rPr>
            <a:t> </a:t>
          </a:r>
          <a:r>
            <a:rPr lang="en-US" sz="1600" dirty="0" err="1" smtClean="0">
              <a:solidFill>
                <a:srgbClr val="C00000"/>
              </a:solidFill>
            </a:rPr>
            <a:t>guna</a:t>
          </a:r>
          <a:r>
            <a:rPr lang="en-US" sz="1600" dirty="0" smtClean="0">
              <a:solidFill>
                <a:srgbClr val="C00000"/>
              </a:solidFill>
            </a:rPr>
            <a:t> yang </a:t>
          </a:r>
          <a:r>
            <a:rPr lang="en-US" sz="1600" dirty="0" err="1" smtClean="0">
              <a:solidFill>
                <a:srgbClr val="C00000"/>
              </a:solidFill>
            </a:rPr>
            <a:t>dilindungi</a:t>
          </a:r>
          <a:r>
            <a:rPr lang="en-US" sz="1600" dirty="0" smtClean="0">
              <a:solidFill>
                <a:srgbClr val="C00000"/>
              </a:solidFill>
            </a:rPr>
            <a:t> </a:t>
          </a:r>
          <a:r>
            <a:rPr lang="en-US" sz="1600" dirty="0" err="1" smtClean="0">
              <a:solidFill>
                <a:srgbClr val="C00000"/>
              </a:solidFill>
            </a:rPr>
            <a:t>oleh</a:t>
          </a:r>
          <a:r>
            <a:rPr lang="en-US" sz="1600" dirty="0" smtClean="0">
              <a:solidFill>
                <a:srgbClr val="C00000"/>
              </a:solidFill>
            </a:rPr>
            <a:t> KI; </a:t>
          </a:r>
          <a:endParaRPr lang="en-US" sz="1600" dirty="0"/>
        </a:p>
      </dgm:t>
    </dgm:pt>
    <dgm:pt modelId="{9BD5C134-F422-4A4F-A578-08389F744DFF}" type="parTrans" cxnId="{0D7CB875-E1D3-46F1-9FD8-F8494A18577A}">
      <dgm:prSet/>
      <dgm:spPr/>
      <dgm:t>
        <a:bodyPr/>
        <a:lstStyle/>
        <a:p>
          <a:endParaRPr lang="en-US"/>
        </a:p>
      </dgm:t>
    </dgm:pt>
    <dgm:pt modelId="{94610A9B-9278-4123-B671-18C84CA3EB2B}" type="sibTrans" cxnId="{0D7CB875-E1D3-46F1-9FD8-F8494A18577A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17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X="0" custLinFactNeighborY="-3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7721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 custScaleY="4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870852-B4A5-4137-AAA8-6778A7EAD683}" type="presOf" srcId="{3C5BF57B-94D1-4D95-B18B-6FB0D9AF72C1}" destId="{39FCFD70-A3BE-4D9B-A767-8C977284FF14}" srcOrd="0" destOrd="0" presId="urn:microsoft.com/office/officeart/2011/layout/TabList#2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20F5149-1045-4E37-AD33-2DBBEECB77EC}" type="presOf" srcId="{39394FB6-3F1F-4F1F-84ED-9F25D0427EDF}" destId="{ED37E0DA-4E15-476C-8E3B-C3FADCFC2D51}" srcOrd="0" destOrd="0" presId="urn:microsoft.com/office/officeart/2011/layout/TabList#2"/>
    <dgm:cxn modelId="{C73A40F8-D69A-4009-A336-8B52EFB22103}" type="presOf" srcId="{F56C95D3-9781-4FED-BFDB-80FD6986E0D2}" destId="{B2A3DF14-7973-42AB-983B-68F7E4B56145}" srcOrd="0" destOrd="0" presId="urn:microsoft.com/office/officeart/2011/layout/TabList#2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0D7CB875-E1D3-46F1-9FD8-F8494A18577A}" srcId="{39394FB6-3F1F-4F1F-84ED-9F25D0427EDF}" destId="{66489C51-9E67-4DA3-BECA-FE41173B2B7D}" srcOrd="2" destOrd="0" parTransId="{9BD5C134-F422-4A4F-A578-08389F744DFF}" sibTransId="{94610A9B-9278-4123-B671-18C84CA3EB2B}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9BE5AA24-A1C6-473B-A9FF-D1E160DAD6B8}" type="presOf" srcId="{4328E252-02CE-4C62-99DC-E7B5A73A79C4}" destId="{8DF41C57-58F3-4CC6-8B8E-F0C69A2C8877}" srcOrd="0" destOrd="0" presId="urn:microsoft.com/office/officeart/2011/layout/TabList#2"/>
    <dgm:cxn modelId="{7DC2D547-00F8-47F4-B149-CA8F69C5B446}" type="presOf" srcId="{19A6B3D4-16BB-4563-A784-6D713C4F9475}" destId="{CE28DD73-2E99-4D43-AFB4-62604128E487}" srcOrd="0" destOrd="0" presId="urn:microsoft.com/office/officeart/2011/layout/TabList#2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5D69B776-0D9E-4535-99AB-080ACF891DE5}" type="presOf" srcId="{B66A8F01-A758-447B-8BF8-C7B140424C8F}" destId="{C4ABF912-F49B-42FF-AB85-74521CFD6B56}" srcOrd="0" destOrd="0" presId="urn:microsoft.com/office/officeart/2011/layout/TabList#2"/>
    <dgm:cxn modelId="{141A02B0-927C-44FC-B5B3-763C7C09B0B7}" type="presOf" srcId="{66489C51-9E67-4DA3-BECA-FE41173B2B7D}" destId="{CE28DD73-2E99-4D43-AFB4-62604128E487}" srcOrd="0" destOrd="1" presId="urn:microsoft.com/office/officeart/2011/layout/TabList#2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E0179C17-6FDD-44C0-8158-667A29FA44C2}" type="presOf" srcId="{344F270C-1CD3-42F1-B2C2-F477551883F6}" destId="{51DAE91D-B0B2-4FD9-AA0B-2787E14837F0}" srcOrd="0" destOrd="0" presId="urn:microsoft.com/office/officeart/2011/layout/TabList#2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E6631A8D-3B1A-4DD5-ADDE-72D926E9A251}" type="presParOf" srcId="{51DAE91D-B0B2-4FD9-AA0B-2787E14837F0}" destId="{CDAF3D30-0647-4D4C-A50F-FF3B10CFCE14}" srcOrd="0" destOrd="0" presId="urn:microsoft.com/office/officeart/2011/layout/TabList#2"/>
    <dgm:cxn modelId="{288222B0-A7C0-4BC6-9FE1-DDB5F59BAB17}" type="presParOf" srcId="{CDAF3D30-0647-4D4C-A50F-FF3B10CFCE14}" destId="{B2A3DF14-7973-42AB-983B-68F7E4B56145}" srcOrd="0" destOrd="0" presId="urn:microsoft.com/office/officeart/2011/layout/TabList#2"/>
    <dgm:cxn modelId="{248B9DBC-E4CF-4A01-85C6-AB448ADC4488}" type="presParOf" srcId="{CDAF3D30-0647-4D4C-A50F-FF3B10CFCE14}" destId="{ED37E0DA-4E15-476C-8E3B-C3FADCFC2D51}" srcOrd="1" destOrd="0" presId="urn:microsoft.com/office/officeart/2011/layout/TabList#2"/>
    <dgm:cxn modelId="{8B33CB18-BC1B-457C-B22E-BADDF587CC8D}" type="presParOf" srcId="{CDAF3D30-0647-4D4C-A50F-FF3B10CFCE14}" destId="{4980B5AA-F22A-4F44-AD75-72149927F69C}" srcOrd="2" destOrd="0" presId="urn:microsoft.com/office/officeart/2011/layout/TabList#2"/>
    <dgm:cxn modelId="{601B7C4B-7F14-4352-97DD-F675861F7C00}" type="presParOf" srcId="{51DAE91D-B0B2-4FD9-AA0B-2787E14837F0}" destId="{CE28DD73-2E99-4D43-AFB4-62604128E487}" srcOrd="1" destOrd="0" presId="urn:microsoft.com/office/officeart/2011/layout/TabList#2"/>
    <dgm:cxn modelId="{3E8A5A70-EE5A-474F-B682-FF204EEABEFA}" type="presParOf" srcId="{51DAE91D-B0B2-4FD9-AA0B-2787E14837F0}" destId="{0741ECC5-A103-4B68-B159-9599095A7FC0}" srcOrd="2" destOrd="0" presId="urn:microsoft.com/office/officeart/2011/layout/TabList#2"/>
    <dgm:cxn modelId="{0E502FA7-C1B6-42D3-AAEE-5E16B5902381}" type="presParOf" srcId="{51DAE91D-B0B2-4FD9-AA0B-2787E14837F0}" destId="{9668626E-A3C0-41FE-A776-0A08A9CA74DE}" srcOrd="3" destOrd="0" presId="urn:microsoft.com/office/officeart/2011/layout/TabList#2"/>
    <dgm:cxn modelId="{D9525EF9-6D03-4E27-84B3-E701F80FB7C9}" type="presParOf" srcId="{9668626E-A3C0-41FE-A776-0A08A9CA74DE}" destId="{8DF41C57-58F3-4CC6-8B8E-F0C69A2C8877}" srcOrd="0" destOrd="0" presId="urn:microsoft.com/office/officeart/2011/layout/TabList#2"/>
    <dgm:cxn modelId="{89CB73FD-1768-441F-8E77-BDF65C48A696}" type="presParOf" srcId="{9668626E-A3C0-41FE-A776-0A08A9CA74DE}" destId="{39FCFD70-A3BE-4D9B-A767-8C977284FF14}" srcOrd="1" destOrd="0" presId="urn:microsoft.com/office/officeart/2011/layout/TabList#2"/>
    <dgm:cxn modelId="{B54348B3-6F30-4EA1-9F32-73BF8D23788F}" type="presParOf" srcId="{9668626E-A3C0-41FE-A776-0A08A9CA74DE}" destId="{E1DA476D-2099-4479-A550-9C3C4B7F85FD}" srcOrd="2" destOrd="0" presId="urn:microsoft.com/office/officeart/2011/layout/TabList#2"/>
    <dgm:cxn modelId="{8C5AC71A-269E-4DF3-AD8C-97B10AAA343B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Wajib</a:t>
          </a:r>
          <a:r>
            <a:rPr lang="en-US" sz="2400" dirty="0" smtClean="0"/>
            <a:t>/</a:t>
          </a:r>
          <a:r>
            <a:rPr lang="en-US" sz="2400" dirty="0" err="1" smtClean="0"/>
            <a:t>th</a:t>
          </a:r>
          <a:endParaRPr lang="en-US" sz="2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Tambahan</a:t>
          </a:r>
          <a:endParaRPr lang="en-US" sz="2400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pelitian</a:t>
          </a:r>
          <a:r>
            <a:rPr lang="en-US" sz="1800" b="0" dirty="0" smtClean="0"/>
            <a:t> </a:t>
          </a:r>
          <a:r>
            <a:rPr lang="en-US" sz="1800" b="0" dirty="0" err="1" smtClean="0"/>
            <a:t>selain</a:t>
          </a:r>
          <a:r>
            <a:rPr lang="en-US" sz="1800" b="0" dirty="0" smtClean="0"/>
            <a:t> </a:t>
          </a:r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wajib</a:t>
          </a:r>
          <a:r>
            <a:rPr lang="en-US" sz="1800" b="0" dirty="0" smtClean="0"/>
            <a:t> di </a:t>
          </a:r>
          <a:r>
            <a:rPr lang="en-US" sz="1800" b="0" dirty="0" err="1" smtClean="0"/>
            <a:t>atas</a:t>
          </a:r>
          <a:r>
            <a:rPr lang="en-US" sz="1800" b="0" dirty="0" smtClean="0"/>
            <a:t> </a:t>
          </a:r>
          <a:endParaRPr lang="en-US" sz="18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err="1" smtClean="0"/>
            <a:t>Luaran</a:t>
          </a:r>
          <a:r>
            <a:rPr lang="en-US" sz="1600" dirty="0" smtClean="0"/>
            <a:t> </a:t>
          </a:r>
          <a:r>
            <a:rPr lang="en-US" sz="1600" dirty="0" err="1" smtClean="0"/>
            <a:t>wajib</a:t>
          </a:r>
          <a:r>
            <a:rPr lang="en-US" sz="1600" dirty="0" smtClean="0"/>
            <a:t> PD </a:t>
          </a:r>
          <a:r>
            <a:rPr lang="en-US" sz="1600" dirty="0" err="1" smtClean="0"/>
            <a:t>atau</a:t>
          </a:r>
          <a:r>
            <a:rPr lang="en-US" sz="1600" dirty="0" smtClean="0"/>
            <a:t> PT.   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D78EBB8A-F61A-4F3A-B985-680AC6700822}">
      <dgm:prSet phldrT="[Text]" custT="1"/>
      <dgm:spPr/>
      <dgm:t>
        <a:bodyPr/>
        <a:lstStyle/>
        <a:p>
          <a:endParaRPr lang="en-US" sz="1600" dirty="0"/>
        </a:p>
      </dgm:t>
    </dgm:pt>
    <dgm:pt modelId="{5502DD2F-F3F3-46AD-B280-9477D4F2E3C7}" type="parTrans" cxnId="{00ADFD09-04F0-4E09-A452-FC94AB01FF44}">
      <dgm:prSet/>
      <dgm:spPr/>
      <dgm:t>
        <a:bodyPr/>
        <a:lstStyle/>
        <a:p>
          <a:endParaRPr lang="en-US"/>
        </a:p>
      </dgm:t>
    </dgm:pt>
    <dgm:pt modelId="{6805D6C9-F2D9-4737-B108-66C3D4909E30}" type="sibTrans" cxnId="{00ADFD09-04F0-4E09-A452-FC94AB01FF44}">
      <dgm:prSet/>
      <dgm:spPr/>
      <dgm:t>
        <a:bodyPr/>
        <a:lstStyle/>
        <a:p>
          <a:endParaRPr lang="en-US"/>
        </a:p>
      </dgm:t>
    </dgm:pt>
    <dgm:pt modelId="{E0007389-1339-4247-BCD9-2B9141B70E37}">
      <dgm:prSet phldrT="[Text]" custT="1"/>
      <dgm:spPr/>
      <dgm:t>
        <a:bodyPr/>
        <a:lstStyle/>
        <a:p>
          <a:endParaRPr lang="en-US" sz="1600" dirty="0"/>
        </a:p>
      </dgm:t>
    </dgm:pt>
    <dgm:pt modelId="{786F6285-9C47-4F6A-ADB6-34EDF2D82169}" type="parTrans" cxnId="{74ADD65C-4ECA-468C-BA63-5EE746E3F825}">
      <dgm:prSet/>
      <dgm:spPr/>
      <dgm:t>
        <a:bodyPr/>
        <a:lstStyle/>
        <a:p>
          <a:endParaRPr lang="en-US"/>
        </a:p>
      </dgm:t>
    </dgm:pt>
    <dgm:pt modelId="{9B2AE110-7BBB-4DA0-B27F-7901D9586055}" type="sibTrans" cxnId="{74ADD65C-4ECA-468C-BA63-5EE746E3F825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09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X="0" custLinFactNeighborY="-3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9213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 custScaleY="4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C51384-0194-1742-B02B-4C20AC8A53AC}" type="presOf" srcId="{19A6B3D4-16BB-4563-A784-6D713C4F9475}" destId="{CE28DD73-2E99-4D43-AFB4-62604128E487}" srcOrd="0" destOrd="0" presId="urn:microsoft.com/office/officeart/2011/layout/TabList#2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10B26E49-84F1-FD4B-B7EA-A2A391F96382}" type="presOf" srcId="{39394FB6-3F1F-4F1F-84ED-9F25D0427EDF}" destId="{ED37E0DA-4E15-476C-8E3B-C3FADCFC2D51}" srcOrd="0" destOrd="0" presId="urn:microsoft.com/office/officeart/2011/layout/TabList#2"/>
    <dgm:cxn modelId="{D28243E5-3F72-8D46-9B89-BCB51D707621}" type="presOf" srcId="{D78EBB8A-F61A-4F3A-B985-680AC6700822}" destId="{CE28DD73-2E99-4D43-AFB4-62604128E487}" srcOrd="0" destOrd="2" presId="urn:microsoft.com/office/officeart/2011/layout/TabList#2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00ADFD09-04F0-4E09-A452-FC94AB01FF44}" srcId="{39394FB6-3F1F-4F1F-84ED-9F25D0427EDF}" destId="{D78EBB8A-F61A-4F3A-B985-680AC6700822}" srcOrd="3" destOrd="0" parTransId="{5502DD2F-F3F3-46AD-B280-9477D4F2E3C7}" sibTransId="{6805D6C9-F2D9-4737-B108-66C3D4909E30}"/>
    <dgm:cxn modelId="{2CEB0EF3-5112-2C46-8A15-26A0B0B8BE4C}" type="presOf" srcId="{F56C95D3-9781-4FED-BFDB-80FD6986E0D2}" destId="{B2A3DF14-7973-42AB-983B-68F7E4B56145}" srcOrd="0" destOrd="0" presId="urn:microsoft.com/office/officeart/2011/layout/TabList#2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74ADD65C-4ECA-468C-BA63-5EE746E3F825}" srcId="{39394FB6-3F1F-4F1F-84ED-9F25D0427EDF}" destId="{E0007389-1339-4247-BCD9-2B9141B70E37}" srcOrd="2" destOrd="0" parTransId="{786F6285-9C47-4F6A-ADB6-34EDF2D82169}" sibTransId="{9B2AE110-7BBB-4DA0-B27F-7901D9586055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D7F9DBA2-3767-C240-9238-70815DDBC063}" type="presOf" srcId="{B66A8F01-A758-447B-8BF8-C7B140424C8F}" destId="{C4ABF912-F49B-42FF-AB85-74521CFD6B56}" srcOrd="0" destOrd="0" presId="urn:microsoft.com/office/officeart/2011/layout/TabList#2"/>
    <dgm:cxn modelId="{131393BD-FEDD-CB4C-9031-3EAA83DA6E0D}" type="presOf" srcId="{E0007389-1339-4247-BCD9-2B9141B70E37}" destId="{CE28DD73-2E99-4D43-AFB4-62604128E487}" srcOrd="0" destOrd="1" presId="urn:microsoft.com/office/officeart/2011/layout/TabList#2"/>
    <dgm:cxn modelId="{AF082917-10F5-7145-AD0C-5CF51FF50DD1}" type="presOf" srcId="{4328E252-02CE-4C62-99DC-E7B5A73A79C4}" destId="{8DF41C57-58F3-4CC6-8B8E-F0C69A2C8877}" srcOrd="0" destOrd="0" presId="urn:microsoft.com/office/officeart/2011/layout/TabList#2"/>
    <dgm:cxn modelId="{5980668D-B9A0-8044-A437-42E9BEE58BCA}" type="presOf" srcId="{344F270C-1CD3-42F1-B2C2-F477551883F6}" destId="{51DAE91D-B0B2-4FD9-AA0B-2787E14837F0}" srcOrd="0" destOrd="0" presId="urn:microsoft.com/office/officeart/2011/layout/TabList#2"/>
    <dgm:cxn modelId="{164494C6-4377-CD4F-9C5A-A5DC4CDDD13E}" type="presOf" srcId="{3C5BF57B-94D1-4D95-B18B-6FB0D9AF72C1}" destId="{39FCFD70-A3BE-4D9B-A767-8C977284FF14}" srcOrd="0" destOrd="0" presId="urn:microsoft.com/office/officeart/2011/layout/TabList#2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36FD6DCD-9308-B245-9F27-AB0694C25F0E}" type="presParOf" srcId="{51DAE91D-B0B2-4FD9-AA0B-2787E14837F0}" destId="{CDAF3D30-0647-4D4C-A50F-FF3B10CFCE14}" srcOrd="0" destOrd="0" presId="urn:microsoft.com/office/officeart/2011/layout/TabList#2"/>
    <dgm:cxn modelId="{563D1B2A-2A1E-174C-851E-9042F7A0963A}" type="presParOf" srcId="{CDAF3D30-0647-4D4C-A50F-FF3B10CFCE14}" destId="{B2A3DF14-7973-42AB-983B-68F7E4B56145}" srcOrd="0" destOrd="0" presId="urn:microsoft.com/office/officeart/2011/layout/TabList#2"/>
    <dgm:cxn modelId="{EC5107FB-5244-B14B-8D60-0D4C22FBBA78}" type="presParOf" srcId="{CDAF3D30-0647-4D4C-A50F-FF3B10CFCE14}" destId="{ED37E0DA-4E15-476C-8E3B-C3FADCFC2D51}" srcOrd="1" destOrd="0" presId="urn:microsoft.com/office/officeart/2011/layout/TabList#2"/>
    <dgm:cxn modelId="{F9FD7637-D560-2243-BFB1-F8DC88E100A1}" type="presParOf" srcId="{CDAF3D30-0647-4D4C-A50F-FF3B10CFCE14}" destId="{4980B5AA-F22A-4F44-AD75-72149927F69C}" srcOrd="2" destOrd="0" presId="urn:microsoft.com/office/officeart/2011/layout/TabList#2"/>
    <dgm:cxn modelId="{1B2E507E-A9EE-0846-92B4-468B5B445C59}" type="presParOf" srcId="{51DAE91D-B0B2-4FD9-AA0B-2787E14837F0}" destId="{CE28DD73-2E99-4D43-AFB4-62604128E487}" srcOrd="1" destOrd="0" presId="urn:microsoft.com/office/officeart/2011/layout/TabList#2"/>
    <dgm:cxn modelId="{C1B096BE-A5F0-6A4F-BEE5-83DF1BC1EAD8}" type="presParOf" srcId="{51DAE91D-B0B2-4FD9-AA0B-2787E14837F0}" destId="{0741ECC5-A103-4B68-B159-9599095A7FC0}" srcOrd="2" destOrd="0" presId="urn:microsoft.com/office/officeart/2011/layout/TabList#2"/>
    <dgm:cxn modelId="{075951B4-4821-5946-8FA2-43B059865449}" type="presParOf" srcId="{51DAE91D-B0B2-4FD9-AA0B-2787E14837F0}" destId="{9668626E-A3C0-41FE-A776-0A08A9CA74DE}" srcOrd="3" destOrd="0" presId="urn:microsoft.com/office/officeart/2011/layout/TabList#2"/>
    <dgm:cxn modelId="{EE27D9C2-A50E-C44B-BD92-742AEE49DD11}" type="presParOf" srcId="{9668626E-A3C0-41FE-A776-0A08A9CA74DE}" destId="{8DF41C57-58F3-4CC6-8B8E-F0C69A2C8877}" srcOrd="0" destOrd="0" presId="urn:microsoft.com/office/officeart/2011/layout/TabList#2"/>
    <dgm:cxn modelId="{60896D2A-7B05-7946-A193-9A75F23A0E67}" type="presParOf" srcId="{9668626E-A3C0-41FE-A776-0A08A9CA74DE}" destId="{39FCFD70-A3BE-4D9B-A767-8C977284FF14}" srcOrd="1" destOrd="0" presId="urn:microsoft.com/office/officeart/2011/layout/TabList#2"/>
    <dgm:cxn modelId="{E123C724-EBF3-8944-AFB0-B86D450EF7C1}" type="presParOf" srcId="{9668626E-A3C0-41FE-A776-0A08A9CA74DE}" destId="{E1DA476D-2099-4479-A550-9C3C4B7F85FD}" srcOrd="2" destOrd="0" presId="urn:microsoft.com/office/officeart/2011/layout/TabList#2"/>
    <dgm:cxn modelId="{ED96DCA5-B6FA-B44D-AB43-A59129B179E3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F7BD42B-F622-6843-A1A7-1987689F2598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Wajib</a:t>
          </a:r>
          <a:r>
            <a:rPr lang="en-US" sz="2400" dirty="0" smtClean="0"/>
            <a:t>/</a:t>
          </a:r>
          <a:r>
            <a:rPr lang="en-US" sz="2400" dirty="0" err="1" smtClean="0"/>
            <a:t>th</a:t>
          </a:r>
          <a:endParaRPr lang="en-US" sz="2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Tambahan</a:t>
          </a:r>
          <a:endParaRPr lang="en-US" sz="2400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pelitian</a:t>
          </a:r>
          <a:r>
            <a:rPr lang="en-US" sz="1800" b="0" dirty="0" smtClean="0"/>
            <a:t> </a:t>
          </a:r>
          <a:r>
            <a:rPr lang="en-US" sz="1800" b="0" dirty="0" err="1" smtClean="0"/>
            <a:t>selain</a:t>
          </a:r>
          <a:r>
            <a:rPr lang="en-US" sz="1800" b="0" dirty="0" smtClean="0"/>
            <a:t> </a:t>
          </a:r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wajib</a:t>
          </a:r>
          <a:r>
            <a:rPr lang="en-US" sz="1800" b="0" dirty="0" smtClean="0"/>
            <a:t> di </a:t>
          </a:r>
          <a:r>
            <a:rPr lang="en-US" sz="1800" b="0" dirty="0" err="1" smtClean="0"/>
            <a:t>atas</a:t>
          </a:r>
          <a:r>
            <a:rPr lang="en-US" sz="1800" b="0" dirty="0" smtClean="0"/>
            <a:t> </a:t>
          </a:r>
          <a:endParaRPr lang="en-US" sz="18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smtClean="0"/>
            <a:t>minimal 1 </a:t>
          </a:r>
          <a:r>
            <a:rPr lang="en-US" sz="1600" dirty="0" err="1" smtClean="0"/>
            <a:t>artikel</a:t>
          </a:r>
          <a:r>
            <a:rPr lang="en-US" sz="1600" dirty="0" smtClean="0"/>
            <a:t> di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internasional</a:t>
          </a:r>
          <a:r>
            <a:rPr lang="en-US" sz="1600" dirty="0" smtClean="0"/>
            <a:t> yang </a:t>
          </a:r>
          <a:r>
            <a:rPr lang="en-US" sz="1600" dirty="0" err="1" smtClean="0"/>
            <a:t>terindeks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database </a:t>
          </a:r>
          <a:r>
            <a:rPr lang="en-US" sz="1600" dirty="0" err="1" smtClean="0"/>
            <a:t>bereputasi</a:t>
          </a:r>
          <a:r>
            <a:rPr lang="en-US" sz="1600" dirty="0" smtClean="0"/>
            <a:t>; </a:t>
          </a:r>
          <a:r>
            <a:rPr lang="en-US" sz="1600" dirty="0" err="1" smtClean="0"/>
            <a:t>atau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D78EBB8A-F61A-4F3A-B985-680AC6700822}">
      <dgm:prSet phldrT="[Text]" custT="1"/>
      <dgm:spPr/>
      <dgm:t>
        <a:bodyPr/>
        <a:lstStyle/>
        <a:p>
          <a:endParaRPr lang="en-US" sz="1600" dirty="0"/>
        </a:p>
      </dgm:t>
    </dgm:pt>
    <dgm:pt modelId="{5502DD2F-F3F3-46AD-B280-9477D4F2E3C7}" type="parTrans" cxnId="{00ADFD09-04F0-4E09-A452-FC94AB01FF44}">
      <dgm:prSet/>
      <dgm:spPr/>
      <dgm:t>
        <a:bodyPr/>
        <a:lstStyle/>
        <a:p>
          <a:endParaRPr lang="en-US"/>
        </a:p>
      </dgm:t>
    </dgm:pt>
    <dgm:pt modelId="{6805D6C9-F2D9-4737-B108-66C3D4909E30}" type="sibTrans" cxnId="{00ADFD09-04F0-4E09-A452-FC94AB01FF44}">
      <dgm:prSet/>
      <dgm:spPr/>
      <dgm:t>
        <a:bodyPr/>
        <a:lstStyle/>
        <a:p>
          <a:endParaRPr lang="en-US"/>
        </a:p>
      </dgm:t>
    </dgm:pt>
    <dgm:pt modelId="{E0007389-1339-4247-BCD9-2B9141B70E37}">
      <dgm:prSet phldrT="[Text]" custT="1"/>
      <dgm:spPr/>
      <dgm:t>
        <a:bodyPr/>
        <a:lstStyle/>
        <a:p>
          <a:endParaRPr lang="en-US" sz="1600" dirty="0"/>
        </a:p>
      </dgm:t>
    </dgm:pt>
    <dgm:pt modelId="{786F6285-9C47-4F6A-ADB6-34EDF2D82169}" type="parTrans" cxnId="{74ADD65C-4ECA-468C-BA63-5EE746E3F825}">
      <dgm:prSet/>
      <dgm:spPr/>
      <dgm:t>
        <a:bodyPr/>
        <a:lstStyle/>
        <a:p>
          <a:endParaRPr lang="en-US"/>
        </a:p>
      </dgm:t>
    </dgm:pt>
    <dgm:pt modelId="{9B2AE110-7BBB-4DA0-B27F-7901D9586055}" type="sibTrans" cxnId="{74ADD65C-4ECA-468C-BA63-5EE746E3F825}">
      <dgm:prSet/>
      <dgm:spPr/>
      <dgm:t>
        <a:bodyPr/>
        <a:lstStyle/>
        <a:p>
          <a:endParaRPr lang="en-US"/>
        </a:p>
      </dgm:t>
    </dgm:pt>
    <dgm:pt modelId="{3D803F6A-73C9-4C95-9C22-0A8888AD9FC9}">
      <dgm:prSet phldrT="[Text]" custT="1"/>
      <dgm:spPr/>
      <dgm:t>
        <a:bodyPr/>
        <a:lstStyle/>
        <a:p>
          <a:r>
            <a:rPr lang="en-US" sz="1600" dirty="0" smtClean="0"/>
            <a:t>minimal 1 </a:t>
          </a:r>
          <a:r>
            <a:rPr lang="en-US" sz="1600" dirty="0" err="1" smtClean="0"/>
            <a:t>buku</a:t>
          </a:r>
          <a:r>
            <a:rPr lang="en-US" sz="1600" dirty="0" smtClean="0"/>
            <a:t> </a:t>
          </a:r>
          <a:r>
            <a:rPr lang="en-US" sz="1600" dirty="0" err="1" smtClean="0"/>
            <a:t>hasil</a:t>
          </a:r>
          <a:r>
            <a:rPr lang="en-US" sz="1600" dirty="0" smtClean="0"/>
            <a:t> </a:t>
          </a:r>
          <a:r>
            <a:rPr lang="en-US" sz="1600" dirty="0" err="1" smtClean="0"/>
            <a:t>penelitian</a:t>
          </a:r>
          <a:r>
            <a:rPr lang="en-US" sz="1600" dirty="0" smtClean="0"/>
            <a:t> </a:t>
          </a:r>
          <a:r>
            <a:rPr lang="en-US" sz="1600" dirty="0" err="1" smtClean="0"/>
            <a:t>ber</a:t>
          </a:r>
          <a:r>
            <a:rPr lang="en-US" sz="1600" dirty="0" smtClean="0"/>
            <a:t> ISBN; </a:t>
          </a:r>
          <a:r>
            <a:rPr lang="en-US" sz="1600" dirty="0" err="1" smtClean="0"/>
            <a:t>atau</a:t>
          </a:r>
          <a:endParaRPr lang="en-US" sz="1600" dirty="0"/>
        </a:p>
      </dgm:t>
    </dgm:pt>
    <dgm:pt modelId="{DF5C2675-AD4C-4150-BB93-5DF7B91F1A12}" type="parTrans" cxnId="{DC0F2299-94F7-44B0-AC99-2DFA7FEAC5B0}">
      <dgm:prSet/>
      <dgm:spPr/>
      <dgm:t>
        <a:bodyPr/>
        <a:lstStyle/>
        <a:p>
          <a:endParaRPr lang="en-US"/>
        </a:p>
      </dgm:t>
    </dgm:pt>
    <dgm:pt modelId="{3573EC81-F686-491D-A428-93DE48558AB4}" type="sibTrans" cxnId="{DC0F2299-94F7-44B0-AC99-2DFA7FEAC5B0}">
      <dgm:prSet/>
      <dgm:spPr/>
      <dgm:t>
        <a:bodyPr/>
        <a:lstStyle/>
        <a:p>
          <a:endParaRPr lang="en-US"/>
        </a:p>
      </dgm:t>
    </dgm:pt>
    <dgm:pt modelId="{619AA474-2E71-4C82-B3B3-D0F5FC0DCFBC}">
      <dgm:prSet phldrT="[Text]" custT="1"/>
      <dgm:spPr/>
      <dgm:t>
        <a:bodyPr/>
        <a:lstStyle/>
        <a:p>
          <a:r>
            <a:rPr lang="en-US" sz="1600" dirty="0" smtClean="0"/>
            <a:t>minimal 3 </a:t>
          </a:r>
          <a:r>
            <a:rPr lang="en-US" sz="1600" dirty="0" err="1" smtClean="0"/>
            <a:t>artikel</a:t>
          </a:r>
          <a:r>
            <a:rPr lang="en-US" sz="1600" dirty="0" smtClean="0"/>
            <a:t> di </a:t>
          </a:r>
          <a:r>
            <a:rPr lang="en-US" sz="1600" dirty="0" err="1" smtClean="0"/>
            <a:t>prosiding</a:t>
          </a:r>
          <a:r>
            <a:rPr lang="en-US" sz="1600" dirty="0" smtClean="0"/>
            <a:t> yang </a:t>
          </a:r>
          <a:r>
            <a:rPr lang="en-US" sz="1600" dirty="0" err="1" smtClean="0"/>
            <a:t>terindeks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database </a:t>
          </a:r>
          <a:r>
            <a:rPr lang="en-US" sz="1600" dirty="0" err="1" smtClean="0"/>
            <a:t>bereputasi</a:t>
          </a:r>
          <a:r>
            <a:rPr lang="en-US" sz="1600" dirty="0" smtClean="0"/>
            <a:t>; </a:t>
          </a:r>
          <a:r>
            <a:rPr lang="en-US" sz="1600" dirty="0" err="1" smtClean="0"/>
            <a:t>atau</a:t>
          </a:r>
          <a:endParaRPr lang="en-US" sz="1600" dirty="0"/>
        </a:p>
      </dgm:t>
    </dgm:pt>
    <dgm:pt modelId="{C5DF960F-D969-4458-A787-836E71063BA4}" type="parTrans" cxnId="{6B2E8450-835F-4396-82EF-D91699F2D3AC}">
      <dgm:prSet/>
      <dgm:spPr/>
      <dgm:t>
        <a:bodyPr/>
        <a:lstStyle/>
        <a:p>
          <a:endParaRPr lang="en-US"/>
        </a:p>
      </dgm:t>
    </dgm:pt>
    <dgm:pt modelId="{AFEBF94E-0415-4F69-A9E3-DD86D70251B6}" type="sibTrans" cxnId="{6B2E8450-835F-4396-82EF-D91699F2D3AC}">
      <dgm:prSet/>
      <dgm:spPr/>
      <dgm:t>
        <a:bodyPr/>
        <a:lstStyle/>
        <a:p>
          <a:endParaRPr lang="en-US"/>
        </a:p>
      </dgm:t>
    </dgm:pt>
    <dgm:pt modelId="{9455AB9C-D72C-47D2-9FC9-2F1401C185A4}">
      <dgm:prSet phldrT="[Text]" custT="1"/>
      <dgm:spPr/>
      <dgm:t>
        <a:bodyPr/>
        <a:lstStyle/>
        <a:p>
          <a:r>
            <a:rPr lang="en-US" sz="1600" dirty="0" smtClean="0"/>
            <a:t>minimal 3 </a:t>
          </a:r>
          <a:r>
            <a:rPr lang="en-US" sz="1600" i="1" dirty="0" smtClean="0"/>
            <a:t>book chapter</a:t>
          </a:r>
          <a:r>
            <a:rPr lang="en-US" sz="1600" dirty="0" smtClean="0"/>
            <a:t> yang </a:t>
          </a:r>
          <a:r>
            <a:rPr lang="en-US" sz="1600" dirty="0" err="1" smtClean="0"/>
            <a:t>terindeks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database </a:t>
          </a:r>
          <a:r>
            <a:rPr lang="en-US" sz="1600" dirty="0" err="1" smtClean="0"/>
            <a:t>bereputasi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ber</a:t>
          </a:r>
          <a:r>
            <a:rPr lang="en-US" sz="1600" dirty="0" smtClean="0"/>
            <a:t>-ISBN.   </a:t>
          </a:r>
          <a:endParaRPr lang="en-US" sz="1600" dirty="0"/>
        </a:p>
      </dgm:t>
    </dgm:pt>
    <dgm:pt modelId="{2C46297B-CAD1-42E9-9C9E-3EE7B8FAB1F0}" type="parTrans" cxnId="{71C0A18B-9641-4052-8A64-406291288FF2}">
      <dgm:prSet/>
      <dgm:spPr/>
      <dgm:t>
        <a:bodyPr/>
        <a:lstStyle/>
        <a:p>
          <a:endParaRPr lang="en-US"/>
        </a:p>
      </dgm:t>
    </dgm:pt>
    <dgm:pt modelId="{F5FDD951-5391-4D39-AD62-A26F6F859BFE}" type="sibTrans" cxnId="{71C0A18B-9641-4052-8A64-406291288FF2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09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X="0" custLinFactNeighborY="-3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9213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 custScaleY="4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72665F-6173-7A4C-872A-1253C57E864C}" type="presOf" srcId="{4328E252-02CE-4C62-99DC-E7B5A73A79C4}" destId="{8DF41C57-58F3-4CC6-8B8E-F0C69A2C8877}" srcOrd="0" destOrd="0" presId="urn:microsoft.com/office/officeart/2011/layout/TabList#2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E149EF8B-3A32-864B-B7E7-FDC24D6C3747}" type="presOf" srcId="{D78EBB8A-F61A-4F3A-B985-680AC6700822}" destId="{CE28DD73-2E99-4D43-AFB4-62604128E487}" srcOrd="0" destOrd="5" presId="urn:microsoft.com/office/officeart/2011/layout/TabList#2"/>
    <dgm:cxn modelId="{6F8365B6-2268-D645-A4F7-CFC063D7E2BE}" type="presOf" srcId="{619AA474-2E71-4C82-B3B3-D0F5FC0DCFBC}" destId="{CE28DD73-2E99-4D43-AFB4-62604128E487}" srcOrd="0" destOrd="2" presId="urn:microsoft.com/office/officeart/2011/layout/TabList#2"/>
    <dgm:cxn modelId="{6B2E8450-835F-4396-82EF-D91699F2D3AC}" srcId="{39394FB6-3F1F-4F1F-84ED-9F25D0427EDF}" destId="{619AA474-2E71-4C82-B3B3-D0F5FC0DCFBC}" srcOrd="3" destOrd="0" parTransId="{C5DF960F-D969-4458-A787-836E71063BA4}" sibTransId="{AFEBF94E-0415-4F69-A9E3-DD86D70251B6}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DC0F2299-94F7-44B0-AC99-2DFA7FEAC5B0}" srcId="{39394FB6-3F1F-4F1F-84ED-9F25D0427EDF}" destId="{3D803F6A-73C9-4C95-9C22-0A8888AD9FC9}" srcOrd="2" destOrd="0" parTransId="{DF5C2675-AD4C-4150-BB93-5DF7B91F1A12}" sibTransId="{3573EC81-F686-491D-A428-93DE48558AB4}"/>
    <dgm:cxn modelId="{FBC4669F-447C-084A-B5F2-B52B86737DF8}" type="presOf" srcId="{19A6B3D4-16BB-4563-A784-6D713C4F9475}" destId="{CE28DD73-2E99-4D43-AFB4-62604128E487}" srcOrd="0" destOrd="0" presId="urn:microsoft.com/office/officeart/2011/layout/TabList#2"/>
    <dgm:cxn modelId="{94C6EEA0-A12F-FF45-BC63-66DD165E0C0F}" type="presOf" srcId="{3C5BF57B-94D1-4D95-B18B-6FB0D9AF72C1}" destId="{39FCFD70-A3BE-4D9B-A767-8C977284FF14}" srcOrd="0" destOrd="0" presId="urn:microsoft.com/office/officeart/2011/layout/TabList#2"/>
    <dgm:cxn modelId="{00ADFD09-04F0-4E09-A452-FC94AB01FF44}" srcId="{39394FB6-3F1F-4F1F-84ED-9F25D0427EDF}" destId="{D78EBB8A-F61A-4F3A-B985-680AC6700822}" srcOrd="6" destOrd="0" parTransId="{5502DD2F-F3F3-46AD-B280-9477D4F2E3C7}" sibTransId="{6805D6C9-F2D9-4737-B108-66C3D4909E30}"/>
    <dgm:cxn modelId="{71C0A18B-9641-4052-8A64-406291288FF2}" srcId="{39394FB6-3F1F-4F1F-84ED-9F25D0427EDF}" destId="{9455AB9C-D72C-47D2-9FC9-2F1401C185A4}" srcOrd="4" destOrd="0" parTransId="{2C46297B-CAD1-42E9-9C9E-3EE7B8FAB1F0}" sibTransId="{F5FDD951-5391-4D39-AD62-A26F6F859BFE}"/>
    <dgm:cxn modelId="{F55093F0-30DE-BC4E-931C-1172E2D32789}" type="presOf" srcId="{E0007389-1339-4247-BCD9-2B9141B70E37}" destId="{CE28DD73-2E99-4D43-AFB4-62604128E487}" srcOrd="0" destOrd="4" presId="urn:microsoft.com/office/officeart/2011/layout/TabList#2"/>
    <dgm:cxn modelId="{374F0B2D-60E7-0149-A7DB-B4C9A43664A1}" type="presOf" srcId="{344F270C-1CD3-42F1-B2C2-F477551883F6}" destId="{51DAE91D-B0B2-4FD9-AA0B-2787E14837F0}" srcOrd="0" destOrd="0" presId="urn:microsoft.com/office/officeart/2011/layout/TabList#2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FC7D7C75-41C6-3148-AB2F-F889DB59B15F}" type="presOf" srcId="{3D803F6A-73C9-4C95-9C22-0A8888AD9FC9}" destId="{CE28DD73-2E99-4D43-AFB4-62604128E487}" srcOrd="0" destOrd="1" presId="urn:microsoft.com/office/officeart/2011/layout/TabList#2"/>
    <dgm:cxn modelId="{74ADD65C-4ECA-468C-BA63-5EE746E3F825}" srcId="{39394FB6-3F1F-4F1F-84ED-9F25D0427EDF}" destId="{E0007389-1339-4247-BCD9-2B9141B70E37}" srcOrd="5" destOrd="0" parTransId="{786F6285-9C47-4F6A-ADB6-34EDF2D82169}" sibTransId="{9B2AE110-7BBB-4DA0-B27F-7901D9586055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5C7ACA28-8234-E743-B4F0-CC51C8EF311C}" type="presOf" srcId="{B66A8F01-A758-447B-8BF8-C7B140424C8F}" destId="{C4ABF912-F49B-42FF-AB85-74521CFD6B56}" srcOrd="0" destOrd="0" presId="urn:microsoft.com/office/officeart/2011/layout/TabList#2"/>
    <dgm:cxn modelId="{C18925C9-72FF-EC4A-A5A9-924462DAAE25}" type="presOf" srcId="{9455AB9C-D72C-47D2-9FC9-2F1401C185A4}" destId="{CE28DD73-2E99-4D43-AFB4-62604128E487}" srcOrd="0" destOrd="3" presId="urn:microsoft.com/office/officeart/2011/layout/TabList#2"/>
    <dgm:cxn modelId="{F460B8FE-CF6D-4546-AFDC-CD5B6696CB86}" type="presOf" srcId="{F56C95D3-9781-4FED-BFDB-80FD6986E0D2}" destId="{B2A3DF14-7973-42AB-983B-68F7E4B56145}" srcOrd="0" destOrd="0" presId="urn:microsoft.com/office/officeart/2011/layout/TabList#2"/>
    <dgm:cxn modelId="{364457F4-21C9-E948-B27A-47EEF8D892E5}" type="presOf" srcId="{39394FB6-3F1F-4F1F-84ED-9F25D0427EDF}" destId="{ED37E0DA-4E15-476C-8E3B-C3FADCFC2D51}" srcOrd="0" destOrd="0" presId="urn:microsoft.com/office/officeart/2011/layout/TabList#2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7FE95D95-99B4-7646-BF99-5E016471A9DB}" type="presParOf" srcId="{51DAE91D-B0B2-4FD9-AA0B-2787E14837F0}" destId="{CDAF3D30-0647-4D4C-A50F-FF3B10CFCE14}" srcOrd="0" destOrd="0" presId="urn:microsoft.com/office/officeart/2011/layout/TabList#2"/>
    <dgm:cxn modelId="{FA62B22A-2121-7D47-9ACB-00F3FBCF9860}" type="presParOf" srcId="{CDAF3D30-0647-4D4C-A50F-FF3B10CFCE14}" destId="{B2A3DF14-7973-42AB-983B-68F7E4B56145}" srcOrd="0" destOrd="0" presId="urn:microsoft.com/office/officeart/2011/layout/TabList#2"/>
    <dgm:cxn modelId="{1F19C56E-F543-B94C-AC89-4C57D49575FC}" type="presParOf" srcId="{CDAF3D30-0647-4D4C-A50F-FF3B10CFCE14}" destId="{ED37E0DA-4E15-476C-8E3B-C3FADCFC2D51}" srcOrd="1" destOrd="0" presId="urn:microsoft.com/office/officeart/2011/layout/TabList#2"/>
    <dgm:cxn modelId="{64772431-3ECE-4947-92B0-96E3A1A02242}" type="presParOf" srcId="{CDAF3D30-0647-4D4C-A50F-FF3B10CFCE14}" destId="{4980B5AA-F22A-4F44-AD75-72149927F69C}" srcOrd="2" destOrd="0" presId="urn:microsoft.com/office/officeart/2011/layout/TabList#2"/>
    <dgm:cxn modelId="{FDB1223A-F31E-4A4B-8125-F653767C91FB}" type="presParOf" srcId="{51DAE91D-B0B2-4FD9-AA0B-2787E14837F0}" destId="{CE28DD73-2E99-4D43-AFB4-62604128E487}" srcOrd="1" destOrd="0" presId="urn:microsoft.com/office/officeart/2011/layout/TabList#2"/>
    <dgm:cxn modelId="{D3C7AC08-A505-CA45-926B-E8BEFF57837F}" type="presParOf" srcId="{51DAE91D-B0B2-4FD9-AA0B-2787E14837F0}" destId="{0741ECC5-A103-4B68-B159-9599095A7FC0}" srcOrd="2" destOrd="0" presId="urn:microsoft.com/office/officeart/2011/layout/TabList#2"/>
    <dgm:cxn modelId="{20614243-900A-1240-83E0-70F6F8912614}" type="presParOf" srcId="{51DAE91D-B0B2-4FD9-AA0B-2787E14837F0}" destId="{9668626E-A3C0-41FE-A776-0A08A9CA74DE}" srcOrd="3" destOrd="0" presId="urn:microsoft.com/office/officeart/2011/layout/TabList#2"/>
    <dgm:cxn modelId="{E58770D2-D9BF-8E4D-A4CB-B4FB71425F80}" type="presParOf" srcId="{9668626E-A3C0-41FE-A776-0A08A9CA74DE}" destId="{8DF41C57-58F3-4CC6-8B8E-F0C69A2C8877}" srcOrd="0" destOrd="0" presId="urn:microsoft.com/office/officeart/2011/layout/TabList#2"/>
    <dgm:cxn modelId="{7A0DB9AF-41E3-0046-8338-FAA830855DED}" type="presParOf" srcId="{9668626E-A3C0-41FE-A776-0A08A9CA74DE}" destId="{39FCFD70-A3BE-4D9B-A767-8C977284FF14}" srcOrd="1" destOrd="0" presId="urn:microsoft.com/office/officeart/2011/layout/TabList#2"/>
    <dgm:cxn modelId="{DD81CE4B-3AB4-0A4D-A0D5-FFEFEA2373E0}" type="presParOf" srcId="{9668626E-A3C0-41FE-A776-0A08A9CA74DE}" destId="{E1DA476D-2099-4479-A550-9C3C4B7F85FD}" srcOrd="2" destOrd="0" presId="urn:microsoft.com/office/officeart/2011/layout/TabList#2"/>
    <dgm:cxn modelId="{1A2D6A44-EE09-5645-B62B-96C0A4B074C5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650A6DE-D2B3-41B1-BDBF-D104572220EC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Wajib</a:t>
          </a:r>
          <a:endParaRPr lang="en-US" sz="2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Tambahan</a:t>
          </a:r>
          <a:endParaRPr lang="en-US" sz="2400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600" b="0" dirty="0" err="1" smtClean="0"/>
            <a:t>Luaran</a:t>
          </a:r>
          <a:r>
            <a:rPr lang="en-US" sz="1600" b="0" dirty="0" smtClean="0"/>
            <a:t> </a:t>
          </a:r>
          <a:r>
            <a:rPr lang="en-US" sz="1600" b="0" dirty="0" err="1" smtClean="0"/>
            <a:t>pelitian</a:t>
          </a:r>
          <a:r>
            <a:rPr lang="en-US" sz="1600" b="0" dirty="0" smtClean="0"/>
            <a:t> </a:t>
          </a:r>
          <a:r>
            <a:rPr lang="en-US" sz="1600" b="0" dirty="0" err="1" smtClean="0"/>
            <a:t>selain</a:t>
          </a:r>
          <a:r>
            <a:rPr lang="en-US" sz="1600" b="0" dirty="0" smtClean="0"/>
            <a:t> </a:t>
          </a:r>
          <a:r>
            <a:rPr lang="en-US" sz="1600" b="0" dirty="0" err="1" smtClean="0"/>
            <a:t>luaran</a:t>
          </a:r>
          <a:r>
            <a:rPr lang="en-US" sz="1600" b="0" dirty="0" smtClean="0"/>
            <a:t> </a:t>
          </a:r>
          <a:r>
            <a:rPr lang="en-US" sz="1600" b="0" dirty="0" err="1" smtClean="0"/>
            <a:t>wajib</a:t>
          </a:r>
          <a:r>
            <a:rPr lang="en-US" sz="1600" b="0" dirty="0" smtClean="0"/>
            <a:t> di </a:t>
          </a:r>
          <a:r>
            <a:rPr lang="en-US" sz="1600" b="0" dirty="0" err="1" smtClean="0"/>
            <a:t>atas</a:t>
          </a:r>
          <a:r>
            <a:rPr lang="en-US" sz="1600" b="0" dirty="0" smtClean="0"/>
            <a:t> </a:t>
          </a:r>
          <a:endParaRPr lang="en-US" sz="16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smtClean="0"/>
            <a:t>minimal 1 </a:t>
          </a:r>
          <a:r>
            <a:rPr lang="en-US" sz="1600" dirty="0" err="1" smtClean="0"/>
            <a:t>produk</a:t>
          </a:r>
          <a:r>
            <a:rPr lang="en-US" sz="1600" dirty="0" smtClean="0"/>
            <a:t> </a:t>
          </a:r>
          <a:r>
            <a:rPr lang="en-US" sz="1600" dirty="0" err="1" smtClean="0"/>
            <a:t>iptek-sosbud</a:t>
          </a:r>
          <a:r>
            <a:rPr lang="en-US" sz="1600" dirty="0" smtClean="0"/>
            <a:t> yang </a:t>
          </a:r>
          <a:r>
            <a:rPr lang="en-US" sz="1600" dirty="0" err="1" smtClean="0"/>
            <a:t>dapat</a:t>
          </a:r>
          <a:r>
            <a:rPr lang="en-US" sz="1600" dirty="0" smtClean="0"/>
            <a:t> </a:t>
          </a:r>
          <a:r>
            <a:rPr lang="en-US" sz="1600" dirty="0" err="1" smtClean="0"/>
            <a:t>berupa</a:t>
          </a:r>
          <a:r>
            <a:rPr lang="en-US" sz="1600" dirty="0" smtClean="0"/>
            <a:t> </a:t>
          </a:r>
          <a:r>
            <a:rPr lang="en-US" sz="1600" dirty="0" err="1" smtClean="0"/>
            <a:t>metode</a:t>
          </a:r>
          <a:r>
            <a:rPr lang="en-US" sz="1600" dirty="0" smtClean="0"/>
            <a:t>, </a:t>
          </a:r>
          <a:r>
            <a:rPr lang="en-US" sz="1600" i="1" dirty="0" smtClean="0"/>
            <a:t>blue print</a:t>
          </a:r>
          <a:r>
            <a:rPr lang="en-US" sz="1600" dirty="0" smtClean="0"/>
            <a:t>, </a:t>
          </a:r>
          <a:r>
            <a:rPr lang="en-US" sz="1600" dirty="0" err="1" smtClean="0"/>
            <a:t>purwarupa</a:t>
          </a:r>
          <a:r>
            <a:rPr lang="en-US" sz="1600" dirty="0" smtClean="0"/>
            <a:t>, </a:t>
          </a:r>
          <a:r>
            <a:rPr lang="en-US" sz="1600" dirty="0" err="1" smtClean="0"/>
            <a:t>sistem</a:t>
          </a:r>
          <a:r>
            <a:rPr lang="en-US" sz="1600" dirty="0" smtClean="0"/>
            <a:t>, </a:t>
          </a:r>
          <a:r>
            <a:rPr lang="en-US" sz="1600" dirty="0" err="1" smtClean="0"/>
            <a:t>kebijakan</a:t>
          </a:r>
          <a:r>
            <a:rPr lang="en-US" sz="1600" dirty="0" smtClean="0"/>
            <a:t>, model,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teknologi</a:t>
          </a:r>
          <a:r>
            <a:rPr lang="en-US" sz="1600" dirty="0" smtClean="0"/>
            <a:t> </a:t>
          </a:r>
          <a:r>
            <a:rPr lang="en-US" sz="1600" dirty="0" err="1" smtClean="0"/>
            <a:t>tepat</a:t>
          </a:r>
          <a:r>
            <a:rPr lang="en-US" sz="1600" dirty="0" smtClean="0"/>
            <a:t> </a:t>
          </a:r>
          <a:r>
            <a:rPr lang="en-US" sz="1600" dirty="0" err="1" smtClean="0"/>
            <a:t>guna</a:t>
          </a:r>
          <a:r>
            <a:rPr lang="en-US" sz="1600" dirty="0" smtClean="0"/>
            <a:t> yang </a:t>
          </a:r>
          <a:r>
            <a:rPr lang="en-US" sz="1600" dirty="0" err="1" smtClean="0"/>
            <a:t>dilindungi</a:t>
          </a:r>
          <a:r>
            <a:rPr lang="en-US" sz="1600" dirty="0" smtClean="0"/>
            <a:t> </a:t>
          </a:r>
          <a:r>
            <a:rPr lang="en-US" sz="1600" dirty="0" err="1" smtClean="0"/>
            <a:t>oleh</a:t>
          </a:r>
          <a:r>
            <a:rPr lang="en-US" sz="1600" dirty="0" smtClean="0"/>
            <a:t> KI di </a:t>
          </a:r>
          <a:r>
            <a:rPr lang="en-US" sz="1600" dirty="0" err="1" smtClean="0"/>
            <a:t>tahun</a:t>
          </a:r>
          <a:r>
            <a:rPr lang="en-US" sz="1600" dirty="0" smtClean="0"/>
            <a:t> </a:t>
          </a:r>
          <a:r>
            <a:rPr lang="en-US" sz="1600" dirty="0" err="1" smtClean="0"/>
            <a:t>pertama</a:t>
          </a:r>
          <a:r>
            <a:rPr lang="en-US" sz="1600" dirty="0" smtClean="0"/>
            <a:t>;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D78EBB8A-F61A-4F3A-B985-680AC6700822}">
      <dgm:prSet phldrT="[Text]" custT="1"/>
      <dgm:spPr/>
      <dgm:t>
        <a:bodyPr/>
        <a:lstStyle/>
        <a:p>
          <a:endParaRPr lang="en-US" sz="1600" dirty="0"/>
        </a:p>
      </dgm:t>
    </dgm:pt>
    <dgm:pt modelId="{5502DD2F-F3F3-46AD-B280-9477D4F2E3C7}" type="parTrans" cxnId="{00ADFD09-04F0-4E09-A452-FC94AB01FF44}">
      <dgm:prSet/>
      <dgm:spPr/>
      <dgm:t>
        <a:bodyPr/>
        <a:lstStyle/>
        <a:p>
          <a:endParaRPr lang="en-US"/>
        </a:p>
      </dgm:t>
    </dgm:pt>
    <dgm:pt modelId="{6805D6C9-F2D9-4737-B108-66C3D4909E30}" type="sibTrans" cxnId="{00ADFD09-04F0-4E09-A452-FC94AB01FF44}">
      <dgm:prSet/>
      <dgm:spPr/>
      <dgm:t>
        <a:bodyPr/>
        <a:lstStyle/>
        <a:p>
          <a:endParaRPr lang="en-US"/>
        </a:p>
      </dgm:t>
    </dgm:pt>
    <dgm:pt modelId="{E0007389-1339-4247-BCD9-2B9141B70E37}">
      <dgm:prSet phldrT="[Text]" custT="1"/>
      <dgm:spPr/>
      <dgm:t>
        <a:bodyPr/>
        <a:lstStyle/>
        <a:p>
          <a:endParaRPr lang="en-US" sz="1600" dirty="0"/>
        </a:p>
      </dgm:t>
    </dgm:pt>
    <dgm:pt modelId="{786F6285-9C47-4F6A-ADB6-34EDF2D82169}" type="parTrans" cxnId="{74ADD65C-4ECA-468C-BA63-5EE746E3F825}">
      <dgm:prSet/>
      <dgm:spPr/>
      <dgm:t>
        <a:bodyPr/>
        <a:lstStyle/>
        <a:p>
          <a:endParaRPr lang="en-US"/>
        </a:p>
      </dgm:t>
    </dgm:pt>
    <dgm:pt modelId="{9B2AE110-7BBB-4DA0-B27F-7901D9586055}" type="sibTrans" cxnId="{74ADD65C-4ECA-468C-BA63-5EE746E3F825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DAAC2330-18A0-4D08-90B7-201D6595DAD4}">
      <dgm:prSet phldrT="[Text]" custT="1"/>
      <dgm:spPr/>
      <dgm:t>
        <a:bodyPr/>
        <a:lstStyle/>
        <a:p>
          <a:r>
            <a:rPr lang="en-US" sz="1600" dirty="0" err="1" smtClean="0"/>
            <a:t>dokumentasi</a:t>
          </a:r>
          <a:r>
            <a:rPr lang="en-US" sz="1600" dirty="0" smtClean="0"/>
            <a:t> </a:t>
          </a:r>
          <a:r>
            <a:rPr lang="en-US" sz="1600" dirty="0" err="1" smtClean="0"/>
            <a:t>hasil</a:t>
          </a:r>
          <a:r>
            <a:rPr lang="en-US" sz="1600" dirty="0" smtClean="0"/>
            <a:t> </a:t>
          </a:r>
          <a:r>
            <a:rPr lang="en-US" sz="1600" dirty="0" err="1" smtClean="0"/>
            <a:t>uji</a:t>
          </a:r>
          <a:r>
            <a:rPr lang="en-US" sz="1600" dirty="0" smtClean="0"/>
            <a:t> </a:t>
          </a:r>
          <a:r>
            <a:rPr lang="en-US" sz="1600" dirty="0" err="1" smtClean="0"/>
            <a:t>coba</a:t>
          </a:r>
          <a:r>
            <a:rPr lang="en-US" sz="1600" dirty="0" smtClean="0"/>
            <a:t> </a:t>
          </a:r>
          <a:r>
            <a:rPr lang="en-US" sz="1600" dirty="0" err="1" smtClean="0"/>
            <a:t>produk</a:t>
          </a:r>
          <a:r>
            <a:rPr lang="en-US" sz="1600" dirty="0" smtClean="0"/>
            <a:t>, </a:t>
          </a:r>
          <a:r>
            <a:rPr lang="en-US" sz="1600" dirty="0" err="1" smtClean="0"/>
            <a:t>purwarupa</a:t>
          </a:r>
          <a:r>
            <a:rPr lang="en-US" sz="1600" dirty="0" smtClean="0"/>
            <a:t>, </a:t>
          </a:r>
          <a:r>
            <a:rPr lang="en-US" sz="1600" dirty="0" err="1" smtClean="0"/>
            <a:t>kebijakan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pertunjukan</a:t>
          </a:r>
          <a:r>
            <a:rPr lang="en-US" sz="1600" dirty="0" smtClean="0"/>
            <a:t> </a:t>
          </a:r>
          <a:r>
            <a:rPr lang="en-US" sz="1600" dirty="0" err="1" smtClean="0"/>
            <a:t>karya</a:t>
          </a:r>
          <a:r>
            <a:rPr lang="en-US" sz="1600" dirty="0" smtClean="0"/>
            <a:t> </a:t>
          </a:r>
          <a:r>
            <a:rPr lang="en-US" sz="1600" dirty="0" err="1" smtClean="0"/>
            <a:t>seni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</a:t>
          </a:r>
          <a:r>
            <a:rPr lang="en-US" sz="1600" dirty="0" err="1" smtClean="0"/>
            <a:t>tahun</a:t>
          </a:r>
          <a:r>
            <a:rPr lang="en-US" sz="1600" dirty="0" smtClean="0"/>
            <a:t> ke-2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selanjutnya</a:t>
          </a:r>
          <a:endParaRPr lang="en-US" sz="1600" dirty="0"/>
        </a:p>
      </dgm:t>
    </dgm:pt>
    <dgm:pt modelId="{91923919-B4E3-4D76-B215-AFECE3D7F53C}" type="parTrans" cxnId="{2AB327C4-43CB-48C3-81DA-912FA89A68DD}">
      <dgm:prSet/>
      <dgm:spPr/>
      <dgm:t>
        <a:bodyPr/>
        <a:lstStyle/>
        <a:p>
          <a:endParaRPr lang="en-US"/>
        </a:p>
      </dgm:t>
    </dgm:pt>
    <dgm:pt modelId="{663F3562-CEA2-4369-8FCD-2377E17F0FD1}" type="sibTrans" cxnId="{2AB327C4-43CB-48C3-81DA-912FA89A68DD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09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X="0" custLinFactNeighborY="-3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9213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 custScaleY="4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5D5749A1-4DD0-4EFD-8389-7EB7E9329080}" type="presOf" srcId="{DAAC2330-18A0-4D08-90B7-201D6595DAD4}" destId="{CE28DD73-2E99-4D43-AFB4-62604128E487}" srcOrd="0" destOrd="1" presId="urn:microsoft.com/office/officeart/2011/layout/TabList#2"/>
    <dgm:cxn modelId="{7BAB361B-FCBA-4D8F-B7F6-F42B2A06052A}" type="presOf" srcId="{B66A8F01-A758-447B-8BF8-C7B140424C8F}" destId="{C4ABF912-F49B-42FF-AB85-74521CFD6B56}" srcOrd="0" destOrd="0" presId="urn:microsoft.com/office/officeart/2011/layout/TabList#2"/>
    <dgm:cxn modelId="{6D71A9A3-E820-4901-B90B-DE01833B5CEE}" type="presOf" srcId="{344F270C-1CD3-42F1-B2C2-F477551883F6}" destId="{51DAE91D-B0B2-4FD9-AA0B-2787E14837F0}" srcOrd="0" destOrd="0" presId="urn:microsoft.com/office/officeart/2011/layout/TabList#2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37E16CF1-F141-4B54-A26C-0FF8E7E6C91D}" type="presOf" srcId="{39394FB6-3F1F-4F1F-84ED-9F25D0427EDF}" destId="{ED37E0DA-4E15-476C-8E3B-C3FADCFC2D51}" srcOrd="0" destOrd="0" presId="urn:microsoft.com/office/officeart/2011/layout/TabList#2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282AB231-C855-400D-AC9D-2C648367A906}" type="presOf" srcId="{19A6B3D4-16BB-4563-A784-6D713C4F9475}" destId="{CE28DD73-2E99-4D43-AFB4-62604128E487}" srcOrd="0" destOrd="0" presId="urn:microsoft.com/office/officeart/2011/layout/TabList#2"/>
    <dgm:cxn modelId="{D73642E9-2ABA-462B-8251-572DC1945945}" type="presOf" srcId="{3C5BF57B-94D1-4D95-B18B-6FB0D9AF72C1}" destId="{39FCFD70-A3BE-4D9B-A767-8C977284FF14}" srcOrd="0" destOrd="0" presId="urn:microsoft.com/office/officeart/2011/layout/TabList#2"/>
    <dgm:cxn modelId="{00ADFD09-04F0-4E09-A452-FC94AB01FF44}" srcId="{39394FB6-3F1F-4F1F-84ED-9F25D0427EDF}" destId="{D78EBB8A-F61A-4F3A-B985-680AC6700822}" srcOrd="4" destOrd="0" parTransId="{5502DD2F-F3F3-46AD-B280-9477D4F2E3C7}" sibTransId="{6805D6C9-F2D9-4737-B108-66C3D4909E30}"/>
    <dgm:cxn modelId="{2AB327C4-43CB-48C3-81DA-912FA89A68DD}" srcId="{39394FB6-3F1F-4F1F-84ED-9F25D0427EDF}" destId="{DAAC2330-18A0-4D08-90B7-201D6595DAD4}" srcOrd="2" destOrd="0" parTransId="{91923919-B4E3-4D76-B215-AFECE3D7F53C}" sibTransId="{663F3562-CEA2-4369-8FCD-2377E17F0FD1}"/>
    <dgm:cxn modelId="{16D028E1-B493-49DC-B017-1631281F7BF7}" type="presOf" srcId="{E0007389-1339-4247-BCD9-2B9141B70E37}" destId="{CE28DD73-2E99-4D43-AFB4-62604128E487}" srcOrd="0" destOrd="2" presId="urn:microsoft.com/office/officeart/2011/layout/TabList#2"/>
    <dgm:cxn modelId="{B8CAD7DA-CB75-4727-B59D-901653096920}" type="presOf" srcId="{D78EBB8A-F61A-4F3A-B985-680AC6700822}" destId="{CE28DD73-2E99-4D43-AFB4-62604128E487}" srcOrd="0" destOrd="3" presId="urn:microsoft.com/office/officeart/2011/layout/TabList#2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74ADD65C-4ECA-468C-BA63-5EE746E3F825}" srcId="{39394FB6-3F1F-4F1F-84ED-9F25D0427EDF}" destId="{E0007389-1339-4247-BCD9-2B9141B70E37}" srcOrd="3" destOrd="0" parTransId="{786F6285-9C47-4F6A-ADB6-34EDF2D82169}" sibTransId="{9B2AE110-7BBB-4DA0-B27F-7901D9586055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3F562C6C-71CA-4E36-8411-F708477308DF}" type="presOf" srcId="{4328E252-02CE-4C62-99DC-E7B5A73A79C4}" destId="{8DF41C57-58F3-4CC6-8B8E-F0C69A2C8877}" srcOrd="0" destOrd="0" presId="urn:microsoft.com/office/officeart/2011/layout/TabList#2"/>
    <dgm:cxn modelId="{2C9B5196-773E-46CC-A7A1-4FE1DBDF361B}" type="presOf" srcId="{F56C95D3-9781-4FED-BFDB-80FD6986E0D2}" destId="{B2A3DF14-7973-42AB-983B-68F7E4B56145}" srcOrd="0" destOrd="0" presId="urn:microsoft.com/office/officeart/2011/layout/TabList#2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D270FF81-C038-4D65-81E9-4DF0F275B47C}" type="presParOf" srcId="{51DAE91D-B0B2-4FD9-AA0B-2787E14837F0}" destId="{CDAF3D30-0647-4D4C-A50F-FF3B10CFCE14}" srcOrd="0" destOrd="0" presId="urn:microsoft.com/office/officeart/2011/layout/TabList#2"/>
    <dgm:cxn modelId="{9B500A0C-71C0-4D11-9F08-B496D1749A50}" type="presParOf" srcId="{CDAF3D30-0647-4D4C-A50F-FF3B10CFCE14}" destId="{B2A3DF14-7973-42AB-983B-68F7E4B56145}" srcOrd="0" destOrd="0" presId="urn:microsoft.com/office/officeart/2011/layout/TabList#2"/>
    <dgm:cxn modelId="{7D56D74E-1CF2-4C10-84A8-28E3847A2E10}" type="presParOf" srcId="{CDAF3D30-0647-4D4C-A50F-FF3B10CFCE14}" destId="{ED37E0DA-4E15-476C-8E3B-C3FADCFC2D51}" srcOrd="1" destOrd="0" presId="urn:microsoft.com/office/officeart/2011/layout/TabList#2"/>
    <dgm:cxn modelId="{B17E6ED1-1AAC-4D7E-92F9-4BE56E86F7BF}" type="presParOf" srcId="{CDAF3D30-0647-4D4C-A50F-FF3B10CFCE14}" destId="{4980B5AA-F22A-4F44-AD75-72149927F69C}" srcOrd="2" destOrd="0" presId="urn:microsoft.com/office/officeart/2011/layout/TabList#2"/>
    <dgm:cxn modelId="{4553C4BD-D1A9-4A81-88FD-99806F4ADE4E}" type="presParOf" srcId="{51DAE91D-B0B2-4FD9-AA0B-2787E14837F0}" destId="{CE28DD73-2E99-4D43-AFB4-62604128E487}" srcOrd="1" destOrd="0" presId="urn:microsoft.com/office/officeart/2011/layout/TabList#2"/>
    <dgm:cxn modelId="{DFFD3257-FB86-401C-A621-196D13CF4C1A}" type="presParOf" srcId="{51DAE91D-B0B2-4FD9-AA0B-2787E14837F0}" destId="{0741ECC5-A103-4B68-B159-9599095A7FC0}" srcOrd="2" destOrd="0" presId="urn:microsoft.com/office/officeart/2011/layout/TabList#2"/>
    <dgm:cxn modelId="{A6D75A8D-13D4-4591-9289-F99035104736}" type="presParOf" srcId="{51DAE91D-B0B2-4FD9-AA0B-2787E14837F0}" destId="{9668626E-A3C0-41FE-A776-0A08A9CA74DE}" srcOrd="3" destOrd="0" presId="urn:microsoft.com/office/officeart/2011/layout/TabList#2"/>
    <dgm:cxn modelId="{71A3E905-2577-434F-B541-C067A3342AAE}" type="presParOf" srcId="{9668626E-A3C0-41FE-A776-0A08A9CA74DE}" destId="{8DF41C57-58F3-4CC6-8B8E-F0C69A2C8877}" srcOrd="0" destOrd="0" presId="urn:microsoft.com/office/officeart/2011/layout/TabList#2"/>
    <dgm:cxn modelId="{3874FA04-C946-4523-8E7B-DC3113E8A04A}" type="presParOf" srcId="{9668626E-A3C0-41FE-A776-0A08A9CA74DE}" destId="{39FCFD70-A3BE-4D9B-A767-8C977284FF14}" srcOrd="1" destOrd="0" presId="urn:microsoft.com/office/officeart/2011/layout/TabList#2"/>
    <dgm:cxn modelId="{D6EF198B-31F3-4EB5-94F7-DDDACD16EA0E}" type="presParOf" srcId="{9668626E-A3C0-41FE-A776-0A08A9CA74DE}" destId="{E1DA476D-2099-4479-A550-9C3C4B7F85FD}" srcOrd="2" destOrd="0" presId="urn:microsoft.com/office/officeart/2011/layout/TabList#2"/>
    <dgm:cxn modelId="{5C4EA57E-D430-47C3-953E-B0F8F0AD5DC0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5A36A-E71D-4944-B8E0-8F470D4BAC89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Wajib</a:t>
          </a:r>
          <a:endParaRPr lang="en-US" sz="2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 custT="1"/>
      <dgm:spPr/>
      <dgm:t>
        <a:bodyPr/>
        <a:lstStyle/>
        <a:p>
          <a:r>
            <a:rPr lang="en-US" sz="2400" dirty="0" err="1"/>
            <a:t>Luaran</a:t>
          </a:r>
          <a:r>
            <a:rPr lang="en-US" sz="2400" dirty="0"/>
            <a:t> </a:t>
          </a:r>
          <a:r>
            <a:rPr lang="en-US" sz="2400" dirty="0" err="1" smtClean="0"/>
            <a:t>Tambahan</a:t>
          </a:r>
          <a:endParaRPr lang="en-US" sz="2400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pelitian</a:t>
          </a:r>
          <a:r>
            <a:rPr lang="en-US" sz="1800" b="0" dirty="0" smtClean="0"/>
            <a:t> </a:t>
          </a:r>
          <a:r>
            <a:rPr lang="en-US" sz="1800" b="0" dirty="0" err="1" smtClean="0"/>
            <a:t>selain</a:t>
          </a:r>
          <a:r>
            <a:rPr lang="en-US" sz="1800" b="0" dirty="0" smtClean="0"/>
            <a:t> </a:t>
          </a:r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wajib</a:t>
          </a:r>
          <a:r>
            <a:rPr lang="en-US" sz="1800" b="0" dirty="0" smtClean="0"/>
            <a:t> di </a:t>
          </a:r>
          <a:r>
            <a:rPr lang="en-US" sz="1800" b="0" dirty="0" err="1" smtClean="0"/>
            <a:t>atas</a:t>
          </a:r>
          <a:r>
            <a:rPr lang="en-US" sz="1800" b="0" dirty="0" smtClean="0"/>
            <a:t> </a:t>
          </a:r>
          <a:endParaRPr lang="en-US" sz="18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err="1" smtClean="0"/>
            <a:t>Tahun</a:t>
          </a:r>
          <a:r>
            <a:rPr lang="en-US" sz="1600" dirty="0" smtClean="0"/>
            <a:t> ke-1</a:t>
          </a:r>
        </a:p>
        <a:p>
          <a:r>
            <a:rPr lang="en-US" sz="1600" dirty="0" smtClean="0"/>
            <a:t>(a) </a:t>
          </a:r>
          <a:r>
            <a:rPr lang="en-US" sz="1600" dirty="0" err="1" smtClean="0"/>
            <a:t>purwarupa</a:t>
          </a:r>
          <a:r>
            <a:rPr lang="en-US" sz="1600" dirty="0" smtClean="0"/>
            <a:t> </a:t>
          </a:r>
          <a:r>
            <a:rPr lang="en-US" sz="1600" dirty="0" err="1" smtClean="0"/>
            <a:t>laik</a:t>
          </a:r>
          <a:r>
            <a:rPr lang="en-US" sz="1600" dirty="0" smtClean="0"/>
            <a:t> </a:t>
          </a:r>
          <a:r>
            <a:rPr lang="en-US" sz="1600" dirty="0" err="1" smtClean="0"/>
            <a:t>industri</a:t>
          </a:r>
          <a:r>
            <a:rPr lang="en-US" sz="1600" dirty="0" smtClean="0"/>
            <a:t>  </a:t>
          </a:r>
          <a:r>
            <a:rPr lang="en-US" sz="1600" dirty="0" err="1" smtClean="0"/>
            <a:t>dari</a:t>
          </a:r>
          <a:r>
            <a:rPr lang="en-US" sz="1600" dirty="0" smtClean="0"/>
            <a:t> </a:t>
          </a:r>
          <a:r>
            <a:rPr lang="en-US" sz="1600" dirty="0" err="1" smtClean="0"/>
            <a:t>ilmu</a:t>
          </a:r>
          <a:r>
            <a:rPr lang="en-US" sz="1600" dirty="0" smtClean="0"/>
            <a:t> </a:t>
          </a:r>
          <a:r>
            <a:rPr lang="en-US" sz="1600" dirty="0" err="1" smtClean="0"/>
            <a:t>pengetahuan</a:t>
          </a:r>
          <a:r>
            <a:rPr lang="en-US" sz="1600" dirty="0" smtClean="0"/>
            <a:t>,   </a:t>
          </a:r>
          <a:r>
            <a:rPr lang="en-US" sz="1600" dirty="0" err="1" smtClean="0"/>
            <a:t>teknologi</a:t>
          </a:r>
          <a:r>
            <a:rPr lang="en-US" sz="1600" dirty="0" smtClean="0"/>
            <a:t>, </a:t>
          </a:r>
          <a:r>
            <a:rPr lang="en-US" sz="1600" dirty="0" err="1" smtClean="0"/>
            <a:t>seni</a:t>
          </a:r>
          <a:r>
            <a:rPr lang="en-US" sz="1600" dirty="0" smtClean="0"/>
            <a:t>,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budaya</a:t>
          </a:r>
          <a:r>
            <a:rPr lang="en-US" sz="1600" dirty="0" smtClean="0"/>
            <a:t> yang </a:t>
          </a:r>
          <a:r>
            <a:rPr lang="en-US" sz="1600" dirty="0" err="1" smtClean="0"/>
            <a:t>ber</a:t>
          </a:r>
          <a:r>
            <a:rPr lang="en-US" sz="1600" dirty="0" smtClean="0"/>
            <a:t> KI;</a:t>
          </a:r>
        </a:p>
        <a:p>
          <a:r>
            <a:rPr lang="en-US" sz="1600" dirty="0" smtClean="0"/>
            <a:t>(b) </a:t>
          </a:r>
          <a:r>
            <a:rPr lang="en-US" sz="1600" dirty="0" err="1" smtClean="0"/>
            <a:t>dokumen</a:t>
          </a:r>
          <a:r>
            <a:rPr lang="en-US" sz="1600" dirty="0" smtClean="0"/>
            <a:t> </a:t>
          </a:r>
          <a:r>
            <a:rPr lang="en-US" sz="1600" i="1" dirty="0" smtClean="0"/>
            <a:t>feasibility study</a:t>
          </a:r>
          <a:r>
            <a:rPr lang="en-US" sz="1600" dirty="0" smtClean="0"/>
            <a:t>;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D78EBB8A-F61A-4F3A-B985-680AC6700822}">
      <dgm:prSet phldrT="[Text]" custT="1"/>
      <dgm:spPr/>
      <dgm:t>
        <a:bodyPr/>
        <a:lstStyle/>
        <a:p>
          <a:endParaRPr lang="en-US" sz="1600" dirty="0"/>
        </a:p>
      </dgm:t>
    </dgm:pt>
    <dgm:pt modelId="{5502DD2F-F3F3-46AD-B280-9477D4F2E3C7}" type="parTrans" cxnId="{00ADFD09-04F0-4E09-A452-FC94AB01FF44}">
      <dgm:prSet/>
      <dgm:spPr/>
      <dgm:t>
        <a:bodyPr/>
        <a:lstStyle/>
        <a:p>
          <a:endParaRPr lang="en-US"/>
        </a:p>
      </dgm:t>
    </dgm:pt>
    <dgm:pt modelId="{6805D6C9-F2D9-4737-B108-66C3D4909E30}" type="sibTrans" cxnId="{00ADFD09-04F0-4E09-A452-FC94AB01FF44}">
      <dgm:prSet/>
      <dgm:spPr/>
      <dgm:t>
        <a:bodyPr/>
        <a:lstStyle/>
        <a:p>
          <a:endParaRPr lang="en-US"/>
        </a:p>
      </dgm:t>
    </dgm:pt>
    <dgm:pt modelId="{E0007389-1339-4247-BCD9-2B9141B70E37}">
      <dgm:prSet phldrT="[Text]" custT="1"/>
      <dgm:spPr/>
      <dgm:t>
        <a:bodyPr/>
        <a:lstStyle/>
        <a:p>
          <a:endParaRPr lang="en-US" sz="1600" dirty="0"/>
        </a:p>
      </dgm:t>
    </dgm:pt>
    <dgm:pt modelId="{786F6285-9C47-4F6A-ADB6-34EDF2D82169}" type="parTrans" cxnId="{74ADD65C-4ECA-468C-BA63-5EE746E3F825}">
      <dgm:prSet/>
      <dgm:spPr/>
      <dgm:t>
        <a:bodyPr/>
        <a:lstStyle/>
        <a:p>
          <a:endParaRPr lang="en-US"/>
        </a:p>
      </dgm:t>
    </dgm:pt>
    <dgm:pt modelId="{9B2AE110-7BBB-4DA0-B27F-7901D9586055}" type="sibTrans" cxnId="{74ADD65C-4ECA-468C-BA63-5EE746E3F825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63C34DBF-E938-184B-972C-8142CD2F9BDE}">
      <dgm:prSet phldrT="[Text]" custT="1"/>
      <dgm:spPr/>
      <dgm:t>
        <a:bodyPr/>
        <a:lstStyle/>
        <a:p>
          <a:r>
            <a:rPr lang="en-US" sz="1600" dirty="0" err="1" smtClean="0"/>
            <a:t>Tahun</a:t>
          </a:r>
          <a:r>
            <a:rPr lang="en-US" sz="1600" dirty="0" smtClean="0"/>
            <a:t> ke-2 </a:t>
          </a:r>
          <a:r>
            <a:rPr lang="en-US" sz="1600" dirty="0" err="1" smtClean="0"/>
            <a:t>hasil</a:t>
          </a:r>
          <a:r>
            <a:rPr lang="en-US" sz="1600" dirty="0" smtClean="0"/>
            <a:t> </a:t>
          </a:r>
          <a:r>
            <a:rPr lang="en-US" sz="1600" dirty="0" err="1" smtClean="0"/>
            <a:t>uji</a:t>
          </a:r>
          <a:r>
            <a:rPr lang="en-US" sz="1600" dirty="0" smtClean="0"/>
            <a:t> </a:t>
          </a:r>
          <a:r>
            <a:rPr lang="en-US" sz="1600" dirty="0" err="1" smtClean="0"/>
            <a:t>laik</a:t>
          </a:r>
          <a:r>
            <a:rPr lang="en-US" sz="1600" dirty="0" smtClean="0"/>
            <a:t> industry; </a:t>
          </a:r>
          <a:r>
            <a:rPr lang="en-US" sz="1600" dirty="0" err="1" smtClean="0"/>
            <a:t>dan</a:t>
          </a:r>
          <a:endParaRPr lang="en-US" sz="1600" dirty="0"/>
        </a:p>
      </dgm:t>
    </dgm:pt>
    <dgm:pt modelId="{EF648DB7-DA31-414E-88C3-145A1DEC1694}" type="parTrans" cxnId="{E2F8C8B0-A0CD-9E4B-A58C-75CEEB4AC1E7}">
      <dgm:prSet/>
      <dgm:spPr/>
      <dgm:t>
        <a:bodyPr/>
        <a:lstStyle/>
        <a:p>
          <a:endParaRPr lang="en-US"/>
        </a:p>
      </dgm:t>
    </dgm:pt>
    <dgm:pt modelId="{D7129487-4A7C-5145-8ADE-D58BD63B2DA1}" type="sibTrans" cxnId="{E2F8C8B0-A0CD-9E4B-A58C-75CEEB4AC1E7}">
      <dgm:prSet/>
      <dgm:spPr/>
      <dgm:t>
        <a:bodyPr/>
        <a:lstStyle/>
        <a:p>
          <a:endParaRPr lang="en-US"/>
        </a:p>
      </dgm:t>
    </dgm:pt>
    <dgm:pt modelId="{2B0807BE-85B3-2641-8FA5-74237C18F2E0}">
      <dgm:prSet phldrT="[Text]" custT="1"/>
      <dgm:spPr/>
      <dgm:t>
        <a:bodyPr/>
        <a:lstStyle/>
        <a:p>
          <a:r>
            <a:rPr lang="en-US" sz="1600" dirty="0" err="1" smtClean="0"/>
            <a:t>Tahun</a:t>
          </a:r>
          <a:r>
            <a:rPr lang="en-US" sz="1600" dirty="0" smtClean="0"/>
            <a:t> ke-3 </a:t>
          </a:r>
          <a:r>
            <a:rPr lang="en-US" sz="1600" i="1" dirty="0" smtClean="0"/>
            <a:t>business plan</a:t>
          </a:r>
          <a:r>
            <a:rPr lang="en-US" sz="1600" dirty="0" smtClean="0"/>
            <a:t>.</a:t>
          </a:r>
          <a:endParaRPr lang="en-US" sz="1600" dirty="0"/>
        </a:p>
      </dgm:t>
    </dgm:pt>
    <dgm:pt modelId="{ABED517E-556C-D040-85F5-730FAA32017D}" type="parTrans" cxnId="{EF16AB2C-F0C6-184E-AC7A-2BA138B99F51}">
      <dgm:prSet/>
      <dgm:spPr/>
      <dgm:t>
        <a:bodyPr/>
        <a:lstStyle/>
        <a:p>
          <a:endParaRPr lang="en-US"/>
        </a:p>
      </dgm:t>
    </dgm:pt>
    <dgm:pt modelId="{B464BC32-3244-504E-8F83-531B25174C4A}" type="sibTrans" cxnId="{EF16AB2C-F0C6-184E-AC7A-2BA138B99F51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09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X="0" custLinFactNeighborY="-3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9213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 custScaleY="4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E18F6E78-B4FC-4717-9132-DD5163D8C42F}" type="presOf" srcId="{F56C95D3-9781-4FED-BFDB-80FD6986E0D2}" destId="{B2A3DF14-7973-42AB-983B-68F7E4B56145}" srcOrd="0" destOrd="0" presId="urn:microsoft.com/office/officeart/2011/layout/TabList#2"/>
    <dgm:cxn modelId="{29CEE96C-2403-454C-9ADD-B2886C4723A5}" type="presOf" srcId="{39394FB6-3F1F-4F1F-84ED-9F25D0427EDF}" destId="{ED37E0DA-4E15-476C-8E3B-C3FADCFC2D51}" srcOrd="0" destOrd="0" presId="urn:microsoft.com/office/officeart/2011/layout/TabList#2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C1E73966-1D63-3441-A0FC-893CDA320E8F}" type="presOf" srcId="{2B0807BE-85B3-2641-8FA5-74237C18F2E0}" destId="{CE28DD73-2E99-4D43-AFB4-62604128E487}" srcOrd="0" destOrd="2" presId="urn:microsoft.com/office/officeart/2011/layout/TabList#2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98792E40-931C-402E-AA32-DEDDEA29B321}" type="presOf" srcId="{E0007389-1339-4247-BCD9-2B9141B70E37}" destId="{CE28DD73-2E99-4D43-AFB4-62604128E487}" srcOrd="0" destOrd="3" presId="urn:microsoft.com/office/officeart/2011/layout/TabList#2"/>
    <dgm:cxn modelId="{DC4265FC-08DB-4E62-8408-63AFC5CC8F8F}" type="presOf" srcId="{D78EBB8A-F61A-4F3A-B985-680AC6700822}" destId="{CE28DD73-2E99-4D43-AFB4-62604128E487}" srcOrd="0" destOrd="4" presId="urn:microsoft.com/office/officeart/2011/layout/TabList#2"/>
    <dgm:cxn modelId="{D80C38E0-15AC-4BBC-BAFF-461DE62115F2}" type="presOf" srcId="{344F270C-1CD3-42F1-B2C2-F477551883F6}" destId="{51DAE91D-B0B2-4FD9-AA0B-2787E14837F0}" srcOrd="0" destOrd="0" presId="urn:microsoft.com/office/officeart/2011/layout/TabList#2"/>
    <dgm:cxn modelId="{6481F369-7E3C-43E2-85FB-ADA4E2B4BEA8}" type="presOf" srcId="{3C5BF57B-94D1-4D95-B18B-6FB0D9AF72C1}" destId="{39FCFD70-A3BE-4D9B-A767-8C977284FF14}" srcOrd="0" destOrd="0" presId="urn:microsoft.com/office/officeart/2011/layout/TabList#2"/>
    <dgm:cxn modelId="{00ADFD09-04F0-4E09-A452-FC94AB01FF44}" srcId="{39394FB6-3F1F-4F1F-84ED-9F25D0427EDF}" destId="{D78EBB8A-F61A-4F3A-B985-680AC6700822}" srcOrd="5" destOrd="0" parTransId="{5502DD2F-F3F3-46AD-B280-9477D4F2E3C7}" sibTransId="{6805D6C9-F2D9-4737-B108-66C3D4909E30}"/>
    <dgm:cxn modelId="{CA784082-52EE-4B3A-ADF7-7758954137B9}" type="presOf" srcId="{19A6B3D4-16BB-4563-A784-6D713C4F9475}" destId="{CE28DD73-2E99-4D43-AFB4-62604128E487}" srcOrd="0" destOrd="0" presId="urn:microsoft.com/office/officeart/2011/layout/TabList#2"/>
    <dgm:cxn modelId="{EF16AB2C-F0C6-184E-AC7A-2BA138B99F51}" srcId="{39394FB6-3F1F-4F1F-84ED-9F25D0427EDF}" destId="{2B0807BE-85B3-2641-8FA5-74237C18F2E0}" srcOrd="3" destOrd="0" parTransId="{ABED517E-556C-D040-85F5-730FAA32017D}" sibTransId="{B464BC32-3244-504E-8F83-531B25174C4A}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19992A02-85EC-4DA5-94AE-1D8B64C40A9E}" type="presOf" srcId="{4328E252-02CE-4C62-99DC-E7B5A73A79C4}" destId="{8DF41C57-58F3-4CC6-8B8E-F0C69A2C8877}" srcOrd="0" destOrd="0" presId="urn:microsoft.com/office/officeart/2011/layout/TabList#2"/>
    <dgm:cxn modelId="{74ADD65C-4ECA-468C-BA63-5EE746E3F825}" srcId="{39394FB6-3F1F-4F1F-84ED-9F25D0427EDF}" destId="{E0007389-1339-4247-BCD9-2B9141B70E37}" srcOrd="4" destOrd="0" parTransId="{786F6285-9C47-4F6A-ADB6-34EDF2D82169}" sibTransId="{9B2AE110-7BBB-4DA0-B27F-7901D9586055}"/>
    <dgm:cxn modelId="{4838FE49-209A-4181-90FA-9B0290E2F9AE}" type="presOf" srcId="{B66A8F01-A758-447B-8BF8-C7B140424C8F}" destId="{C4ABF912-F49B-42FF-AB85-74521CFD6B56}" srcOrd="0" destOrd="0" presId="urn:microsoft.com/office/officeart/2011/layout/TabList#2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13594636-52B8-6044-9368-81544D31643B}" type="presOf" srcId="{63C34DBF-E938-184B-972C-8142CD2F9BDE}" destId="{CE28DD73-2E99-4D43-AFB4-62604128E487}" srcOrd="0" destOrd="1" presId="urn:microsoft.com/office/officeart/2011/layout/TabList#2"/>
    <dgm:cxn modelId="{E2F8C8B0-A0CD-9E4B-A58C-75CEEB4AC1E7}" srcId="{39394FB6-3F1F-4F1F-84ED-9F25D0427EDF}" destId="{63C34DBF-E938-184B-972C-8142CD2F9BDE}" srcOrd="2" destOrd="0" parTransId="{EF648DB7-DA31-414E-88C3-145A1DEC1694}" sibTransId="{D7129487-4A7C-5145-8ADE-D58BD63B2DA1}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4273A7BF-0611-4D20-AB68-6C92F64C5BE0}" type="presParOf" srcId="{51DAE91D-B0B2-4FD9-AA0B-2787E14837F0}" destId="{CDAF3D30-0647-4D4C-A50F-FF3B10CFCE14}" srcOrd="0" destOrd="0" presId="urn:microsoft.com/office/officeart/2011/layout/TabList#2"/>
    <dgm:cxn modelId="{D8AFE02E-2741-4E80-B602-9184458A53D1}" type="presParOf" srcId="{CDAF3D30-0647-4D4C-A50F-FF3B10CFCE14}" destId="{B2A3DF14-7973-42AB-983B-68F7E4B56145}" srcOrd="0" destOrd="0" presId="urn:microsoft.com/office/officeart/2011/layout/TabList#2"/>
    <dgm:cxn modelId="{E128720A-7629-428D-88AF-1138A3D0B32B}" type="presParOf" srcId="{CDAF3D30-0647-4D4C-A50F-FF3B10CFCE14}" destId="{ED37E0DA-4E15-476C-8E3B-C3FADCFC2D51}" srcOrd="1" destOrd="0" presId="urn:microsoft.com/office/officeart/2011/layout/TabList#2"/>
    <dgm:cxn modelId="{DD3A84E2-795C-4429-99B5-DBACAB1EF83F}" type="presParOf" srcId="{CDAF3D30-0647-4D4C-A50F-FF3B10CFCE14}" destId="{4980B5AA-F22A-4F44-AD75-72149927F69C}" srcOrd="2" destOrd="0" presId="urn:microsoft.com/office/officeart/2011/layout/TabList#2"/>
    <dgm:cxn modelId="{09E54841-4700-49E4-BDCE-C3E880BA1FBC}" type="presParOf" srcId="{51DAE91D-B0B2-4FD9-AA0B-2787E14837F0}" destId="{CE28DD73-2E99-4D43-AFB4-62604128E487}" srcOrd="1" destOrd="0" presId="urn:microsoft.com/office/officeart/2011/layout/TabList#2"/>
    <dgm:cxn modelId="{D9772494-F92C-483A-899D-7629B69C49A8}" type="presParOf" srcId="{51DAE91D-B0B2-4FD9-AA0B-2787E14837F0}" destId="{0741ECC5-A103-4B68-B159-9599095A7FC0}" srcOrd="2" destOrd="0" presId="urn:microsoft.com/office/officeart/2011/layout/TabList#2"/>
    <dgm:cxn modelId="{6A5DD03E-E6F6-4F27-8986-97DEDDD5E520}" type="presParOf" srcId="{51DAE91D-B0B2-4FD9-AA0B-2787E14837F0}" destId="{9668626E-A3C0-41FE-A776-0A08A9CA74DE}" srcOrd="3" destOrd="0" presId="urn:microsoft.com/office/officeart/2011/layout/TabList#2"/>
    <dgm:cxn modelId="{E31A73E2-7D0D-465E-BC98-34C8F40A9FE8}" type="presParOf" srcId="{9668626E-A3C0-41FE-A776-0A08A9CA74DE}" destId="{8DF41C57-58F3-4CC6-8B8E-F0C69A2C8877}" srcOrd="0" destOrd="0" presId="urn:microsoft.com/office/officeart/2011/layout/TabList#2"/>
    <dgm:cxn modelId="{B8879DE9-7E4A-48AA-B121-D1CB103FA193}" type="presParOf" srcId="{9668626E-A3C0-41FE-A776-0A08A9CA74DE}" destId="{39FCFD70-A3BE-4D9B-A767-8C977284FF14}" srcOrd="1" destOrd="0" presId="urn:microsoft.com/office/officeart/2011/layout/TabList#2"/>
    <dgm:cxn modelId="{28802684-A35E-4041-BFE7-6989A79EFABA}" type="presParOf" srcId="{9668626E-A3C0-41FE-A776-0A08A9CA74DE}" destId="{E1DA476D-2099-4479-A550-9C3C4B7F85FD}" srcOrd="2" destOrd="0" presId="urn:microsoft.com/office/officeart/2011/layout/TabList#2"/>
    <dgm:cxn modelId="{5C155082-11DB-4996-A9AE-E39CD9DC3D51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0824655-D7DC-44E3-8C29-0510C068E3EA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476D-2099-4479-A550-9C3C4B7F85FD}">
      <dsp:nvSpPr>
        <dsp:cNvPr id="0" name=""/>
        <dsp:cNvSpPr/>
      </dsp:nvSpPr>
      <dsp:spPr>
        <a:xfrm>
          <a:off x="0" y="2468187"/>
          <a:ext cx="469900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B5AA-F22A-4F44-AD75-72149927F69C}">
      <dsp:nvSpPr>
        <dsp:cNvPr id="0" name=""/>
        <dsp:cNvSpPr/>
      </dsp:nvSpPr>
      <dsp:spPr>
        <a:xfrm>
          <a:off x="0" y="574852"/>
          <a:ext cx="469900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3DF14-7973-42AB-983B-68F7E4B56145}">
      <dsp:nvSpPr>
        <dsp:cNvPr id="0" name=""/>
        <dsp:cNvSpPr/>
      </dsp:nvSpPr>
      <dsp:spPr>
        <a:xfrm>
          <a:off x="1221739" y="1999"/>
          <a:ext cx="3477260" cy="57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Wajib</a:t>
          </a:r>
          <a:endParaRPr lang="en-US" sz="2400" kern="1200" dirty="0"/>
        </a:p>
      </dsp:txBody>
      <dsp:txXfrm>
        <a:off x="1221739" y="1999"/>
        <a:ext cx="3477260" cy="572853"/>
      </dsp:txXfrm>
    </dsp:sp>
    <dsp:sp modelId="{ED37E0DA-4E15-476C-8E3B-C3FADCFC2D51}">
      <dsp:nvSpPr>
        <dsp:cNvPr id="0" name=""/>
        <dsp:cNvSpPr/>
      </dsp:nvSpPr>
      <dsp:spPr>
        <a:xfrm>
          <a:off x="0" y="1999"/>
          <a:ext cx="1221740" cy="572853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27969" y="29968"/>
        <a:ext cx="1165802" cy="544884"/>
      </dsp:txXfrm>
    </dsp:sp>
    <dsp:sp modelId="{CE28DD73-2E99-4D43-AFB4-62604128E487}">
      <dsp:nvSpPr>
        <dsp:cNvPr id="0" name=""/>
        <dsp:cNvSpPr/>
      </dsp:nvSpPr>
      <dsp:spPr>
        <a:xfrm>
          <a:off x="0" y="574852"/>
          <a:ext cx="4699000" cy="1348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satu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artikel</a:t>
          </a:r>
          <a:r>
            <a:rPr lang="en-US" sz="1600" kern="1200" dirty="0" smtClean="0"/>
            <a:t>  yang </a:t>
          </a:r>
          <a:r>
            <a:rPr lang="en-US" sz="1600" kern="1200" dirty="0" err="1" smtClean="0"/>
            <a:t>dimuat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ilmiah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nasional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terakreditasi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artikel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prosiding</a:t>
          </a:r>
          <a:r>
            <a:rPr lang="en-US" sz="1600" kern="1200" dirty="0" smtClean="0"/>
            <a:t> seminar </a:t>
          </a:r>
          <a:r>
            <a:rPr lang="en-US" sz="1600" kern="1200" dirty="0" err="1" smtClean="0"/>
            <a:t>internasional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terindeks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bereputasi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setiap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mahasiswa</a:t>
          </a:r>
          <a:r>
            <a:rPr lang="en-US" sz="1600" kern="1200" dirty="0" smtClean="0"/>
            <a:t>; </a:t>
          </a:r>
          <a:r>
            <a:rPr lang="en-US" sz="1600" kern="1200" dirty="0" err="1" smtClean="0"/>
            <a:t>atau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574852"/>
        <a:ext cx="4699000" cy="1348297"/>
      </dsp:txXfrm>
    </dsp:sp>
    <dsp:sp modelId="{8DF41C57-58F3-4CC6-8B8E-F0C69A2C8877}">
      <dsp:nvSpPr>
        <dsp:cNvPr id="0" name=""/>
        <dsp:cNvSpPr/>
      </dsp:nvSpPr>
      <dsp:spPr>
        <a:xfrm>
          <a:off x="1221739" y="1508404"/>
          <a:ext cx="3477260" cy="917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Tambahan</a:t>
          </a:r>
          <a:endParaRPr lang="en-US" sz="2400" kern="1200" dirty="0"/>
        </a:p>
      </dsp:txBody>
      <dsp:txXfrm>
        <a:off x="1221739" y="1508404"/>
        <a:ext cx="3477260" cy="917137"/>
      </dsp:txXfrm>
    </dsp:sp>
    <dsp:sp modelId="{39FCFD70-A3BE-4D9B-A767-8C977284FF14}">
      <dsp:nvSpPr>
        <dsp:cNvPr id="0" name=""/>
        <dsp:cNvSpPr/>
      </dsp:nvSpPr>
      <dsp:spPr>
        <a:xfrm>
          <a:off x="0" y="1926678"/>
          <a:ext cx="1221740" cy="442345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1597" y="1948275"/>
        <a:ext cx="1178546" cy="420748"/>
      </dsp:txXfrm>
    </dsp:sp>
    <dsp:sp modelId="{C4ABF912-F49B-42FF-AB85-74521CFD6B56}">
      <dsp:nvSpPr>
        <dsp:cNvPr id="0" name=""/>
        <dsp:cNvSpPr/>
      </dsp:nvSpPr>
      <dsp:spPr>
        <a:xfrm>
          <a:off x="0" y="2620514"/>
          <a:ext cx="4699000" cy="50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pelitian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selain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wajib</a:t>
          </a:r>
          <a:r>
            <a:rPr lang="en-US" sz="1800" b="0" kern="1200" dirty="0" smtClean="0"/>
            <a:t> di </a:t>
          </a:r>
          <a:r>
            <a:rPr lang="en-US" sz="1800" b="0" kern="1200" dirty="0" err="1" smtClean="0"/>
            <a:t>atas</a:t>
          </a:r>
          <a:r>
            <a:rPr lang="en-US" sz="1800" b="0" kern="1200" dirty="0" smtClean="0"/>
            <a:t> </a:t>
          </a:r>
          <a:endParaRPr lang="en-US" sz="1800" b="0" kern="1200" dirty="0"/>
        </a:p>
      </dsp:txBody>
      <dsp:txXfrm>
        <a:off x="0" y="2620514"/>
        <a:ext cx="4699000" cy="5006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476D-2099-4479-A550-9C3C4B7F85FD}">
      <dsp:nvSpPr>
        <dsp:cNvPr id="0" name=""/>
        <dsp:cNvSpPr/>
      </dsp:nvSpPr>
      <dsp:spPr>
        <a:xfrm>
          <a:off x="0" y="3011689"/>
          <a:ext cx="4702866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B5AA-F22A-4F44-AD75-72149927F69C}">
      <dsp:nvSpPr>
        <dsp:cNvPr id="0" name=""/>
        <dsp:cNvSpPr/>
      </dsp:nvSpPr>
      <dsp:spPr>
        <a:xfrm>
          <a:off x="0" y="641977"/>
          <a:ext cx="4702866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3DF14-7973-42AB-983B-68F7E4B56145}">
      <dsp:nvSpPr>
        <dsp:cNvPr id="0" name=""/>
        <dsp:cNvSpPr/>
      </dsp:nvSpPr>
      <dsp:spPr>
        <a:xfrm>
          <a:off x="1222745" y="2233"/>
          <a:ext cx="3480120" cy="63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Wajib</a:t>
          </a:r>
          <a:r>
            <a:rPr lang="en-US" sz="2400" kern="1200" dirty="0" smtClean="0"/>
            <a:t>/</a:t>
          </a:r>
          <a:r>
            <a:rPr lang="en-US" sz="2400" kern="1200" dirty="0" err="1" smtClean="0"/>
            <a:t>th</a:t>
          </a:r>
          <a:endParaRPr lang="en-US" sz="2400" kern="1200" dirty="0"/>
        </a:p>
      </dsp:txBody>
      <dsp:txXfrm>
        <a:off x="1222745" y="2233"/>
        <a:ext cx="3480120" cy="639744"/>
      </dsp:txXfrm>
    </dsp:sp>
    <dsp:sp modelId="{ED37E0DA-4E15-476C-8E3B-C3FADCFC2D51}">
      <dsp:nvSpPr>
        <dsp:cNvPr id="0" name=""/>
        <dsp:cNvSpPr/>
      </dsp:nvSpPr>
      <dsp:spPr>
        <a:xfrm>
          <a:off x="0" y="2233"/>
          <a:ext cx="1222745" cy="639744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1235" y="33468"/>
        <a:ext cx="1160275" cy="608509"/>
      </dsp:txXfrm>
    </dsp:sp>
    <dsp:sp modelId="{CE28DD73-2E99-4D43-AFB4-62604128E487}">
      <dsp:nvSpPr>
        <dsp:cNvPr id="0" name=""/>
        <dsp:cNvSpPr/>
      </dsp:nvSpPr>
      <dsp:spPr>
        <a:xfrm>
          <a:off x="0" y="641977"/>
          <a:ext cx="4702866" cy="1505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satu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artikel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ilmiah</a:t>
          </a:r>
          <a:r>
            <a:rPr lang="en-US" sz="1600" kern="1200" dirty="0" smtClean="0"/>
            <a:t> per </a:t>
          </a:r>
          <a:r>
            <a:rPr lang="en-US" sz="1600" kern="1200" dirty="0" err="1" smtClean="0"/>
            <a:t>tahun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sebagai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penulis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pertama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mahasiswa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dibimbing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ketua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peneliti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sebagai</a:t>
          </a:r>
          <a:r>
            <a:rPr lang="en-US" sz="1600" kern="1200" dirty="0" smtClean="0"/>
            <a:t> </a:t>
          </a:r>
          <a:r>
            <a:rPr lang="en-US" sz="1600" i="1" kern="1200" dirty="0" smtClean="0"/>
            <a:t>corresponding author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internasional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bereputasi</a:t>
          </a:r>
          <a:r>
            <a:rPr lang="en-US" sz="1600" kern="1200" dirty="0" smtClean="0"/>
            <a:t>; </a:t>
          </a:r>
          <a:r>
            <a:rPr lang="en-US" sz="1600" kern="1200" dirty="0" err="1" smtClean="0"/>
            <a:t>atau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641977"/>
        <a:ext cx="4702866" cy="1505736"/>
      </dsp:txXfrm>
    </dsp:sp>
    <dsp:sp modelId="{8DF41C57-58F3-4CC6-8B8E-F0C69A2C8877}">
      <dsp:nvSpPr>
        <dsp:cNvPr id="0" name=""/>
        <dsp:cNvSpPr/>
      </dsp:nvSpPr>
      <dsp:spPr>
        <a:xfrm>
          <a:off x="1222745" y="1977702"/>
          <a:ext cx="3480120" cy="1024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Tambahan</a:t>
          </a:r>
          <a:endParaRPr lang="en-US" sz="2400" kern="1200" dirty="0"/>
        </a:p>
      </dsp:txBody>
      <dsp:txXfrm>
        <a:off x="1222745" y="1977702"/>
        <a:ext cx="3480120" cy="1024231"/>
      </dsp:txXfrm>
    </dsp:sp>
    <dsp:sp modelId="{39FCFD70-A3BE-4D9B-A767-8C977284FF14}">
      <dsp:nvSpPr>
        <dsp:cNvPr id="0" name=""/>
        <dsp:cNvSpPr/>
      </dsp:nvSpPr>
      <dsp:spPr>
        <a:xfrm>
          <a:off x="0" y="2444818"/>
          <a:ext cx="1222745" cy="493997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4119" y="2468937"/>
        <a:ext cx="1174507" cy="469878"/>
      </dsp:txXfrm>
    </dsp:sp>
    <dsp:sp modelId="{C4ABF912-F49B-42FF-AB85-74521CFD6B56}">
      <dsp:nvSpPr>
        <dsp:cNvPr id="0" name=""/>
        <dsp:cNvSpPr/>
      </dsp:nvSpPr>
      <dsp:spPr>
        <a:xfrm>
          <a:off x="0" y="3203932"/>
          <a:ext cx="4702866" cy="559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pelitian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selain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wajib</a:t>
          </a:r>
          <a:r>
            <a:rPr lang="en-US" sz="1800" b="0" kern="1200" dirty="0" smtClean="0"/>
            <a:t> di </a:t>
          </a:r>
          <a:r>
            <a:rPr lang="en-US" sz="1800" b="0" kern="1200" dirty="0" err="1" smtClean="0"/>
            <a:t>atas</a:t>
          </a:r>
          <a:r>
            <a:rPr lang="en-US" sz="1800" b="0" kern="1200" dirty="0" smtClean="0"/>
            <a:t> </a:t>
          </a:r>
          <a:endParaRPr lang="en-US" sz="1800" b="0" kern="1200" dirty="0"/>
        </a:p>
      </dsp:txBody>
      <dsp:txXfrm>
        <a:off x="0" y="3203932"/>
        <a:ext cx="4702866" cy="5591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476D-2099-4479-A550-9C3C4B7F85FD}">
      <dsp:nvSpPr>
        <dsp:cNvPr id="0" name=""/>
        <dsp:cNvSpPr/>
      </dsp:nvSpPr>
      <dsp:spPr>
        <a:xfrm>
          <a:off x="0" y="2981215"/>
          <a:ext cx="4947752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B5AA-F22A-4F44-AD75-72149927F69C}">
      <dsp:nvSpPr>
        <dsp:cNvPr id="0" name=""/>
        <dsp:cNvSpPr/>
      </dsp:nvSpPr>
      <dsp:spPr>
        <a:xfrm>
          <a:off x="0" y="635481"/>
          <a:ext cx="4947752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3DF14-7973-42AB-983B-68F7E4B56145}">
      <dsp:nvSpPr>
        <dsp:cNvPr id="0" name=""/>
        <dsp:cNvSpPr/>
      </dsp:nvSpPr>
      <dsp:spPr>
        <a:xfrm>
          <a:off x="1286415" y="2210"/>
          <a:ext cx="3661337" cy="633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Wajib</a:t>
          </a:r>
          <a:r>
            <a:rPr lang="en-US" sz="2400" kern="1200" dirty="0" smtClean="0"/>
            <a:t>/</a:t>
          </a:r>
          <a:r>
            <a:rPr lang="en-US" sz="2400" kern="1200" dirty="0" err="1" smtClean="0"/>
            <a:t>th</a:t>
          </a:r>
          <a:endParaRPr lang="en-US" sz="2400" kern="1200" dirty="0"/>
        </a:p>
      </dsp:txBody>
      <dsp:txXfrm>
        <a:off x="1286415" y="2210"/>
        <a:ext cx="3661337" cy="633271"/>
      </dsp:txXfrm>
    </dsp:sp>
    <dsp:sp modelId="{ED37E0DA-4E15-476C-8E3B-C3FADCFC2D51}">
      <dsp:nvSpPr>
        <dsp:cNvPr id="0" name=""/>
        <dsp:cNvSpPr/>
      </dsp:nvSpPr>
      <dsp:spPr>
        <a:xfrm>
          <a:off x="0" y="2210"/>
          <a:ext cx="1286415" cy="633271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0919" y="33129"/>
        <a:ext cx="1224577" cy="602352"/>
      </dsp:txXfrm>
    </dsp:sp>
    <dsp:sp modelId="{CE28DD73-2E99-4D43-AFB4-62604128E487}">
      <dsp:nvSpPr>
        <dsp:cNvPr id="0" name=""/>
        <dsp:cNvSpPr/>
      </dsp:nvSpPr>
      <dsp:spPr>
        <a:xfrm>
          <a:off x="0" y="635481"/>
          <a:ext cx="4947752" cy="149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minimal </a:t>
          </a:r>
          <a:r>
            <a:rPr lang="en-US" sz="1600" kern="1200" dirty="0" err="1" smtClean="0"/>
            <a:t>satu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artikel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ilmiah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internasional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bereputasi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artikel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prosiding</a:t>
          </a:r>
          <a:r>
            <a:rPr lang="en-US" sz="1600" kern="1200" dirty="0" smtClean="0"/>
            <a:t> seminar </a:t>
          </a:r>
          <a:r>
            <a:rPr lang="en-US" sz="1600" kern="1200" dirty="0" err="1" smtClean="0"/>
            <a:t>internasional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bereputasi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dua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artikel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ilmiah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internasional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bereputasi</a:t>
          </a:r>
          <a:r>
            <a:rPr lang="en-US" sz="1600" kern="1200" dirty="0" smtClean="0"/>
            <a:t> per </a:t>
          </a:r>
          <a:r>
            <a:rPr lang="en-US" sz="1600" kern="1200" dirty="0" err="1" smtClean="0"/>
            <a:t>tahun</a:t>
          </a:r>
          <a:r>
            <a:rPr lang="en-US" sz="1600" kern="1200" dirty="0" smtClean="0"/>
            <a:t>; </a:t>
          </a:r>
          <a:r>
            <a:rPr lang="en-US" sz="1600" kern="1200" dirty="0" err="1" smtClean="0"/>
            <a:t>atau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solidFill>
                <a:srgbClr val="C00000"/>
              </a:solidFill>
            </a:rPr>
            <a:t>satu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produk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iptek-sosbud</a:t>
          </a:r>
          <a:r>
            <a:rPr lang="en-US" sz="1600" kern="1200" dirty="0" smtClean="0">
              <a:solidFill>
                <a:srgbClr val="C00000"/>
              </a:solidFill>
            </a:rPr>
            <a:t> yang </a:t>
          </a:r>
          <a:r>
            <a:rPr lang="en-US" sz="1600" kern="1200" dirty="0" err="1" smtClean="0">
              <a:solidFill>
                <a:srgbClr val="C00000"/>
              </a:solidFill>
            </a:rPr>
            <a:t>dapat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berupa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metode</a:t>
          </a:r>
          <a:r>
            <a:rPr lang="en-US" sz="1600" kern="1200" dirty="0" smtClean="0">
              <a:solidFill>
                <a:srgbClr val="C00000"/>
              </a:solidFill>
            </a:rPr>
            <a:t>, </a:t>
          </a:r>
          <a:r>
            <a:rPr lang="en-US" sz="1600" i="1" kern="1200" dirty="0" smtClean="0">
              <a:solidFill>
                <a:srgbClr val="C00000"/>
              </a:solidFill>
            </a:rPr>
            <a:t>blue print</a:t>
          </a:r>
          <a:r>
            <a:rPr lang="en-US" sz="1600" kern="1200" dirty="0" smtClean="0">
              <a:solidFill>
                <a:srgbClr val="C00000"/>
              </a:solidFill>
            </a:rPr>
            <a:t>, </a:t>
          </a:r>
          <a:r>
            <a:rPr lang="en-US" sz="1600" kern="1200" dirty="0" err="1" smtClean="0">
              <a:solidFill>
                <a:srgbClr val="C00000"/>
              </a:solidFill>
            </a:rPr>
            <a:t>purwarupa</a:t>
          </a:r>
          <a:r>
            <a:rPr lang="en-US" sz="1600" kern="1200" dirty="0" smtClean="0">
              <a:solidFill>
                <a:srgbClr val="C00000"/>
              </a:solidFill>
            </a:rPr>
            <a:t>, </a:t>
          </a:r>
          <a:r>
            <a:rPr lang="en-US" sz="1600" kern="1200" dirty="0" err="1" smtClean="0">
              <a:solidFill>
                <a:srgbClr val="C00000"/>
              </a:solidFill>
            </a:rPr>
            <a:t>sistem</a:t>
          </a:r>
          <a:r>
            <a:rPr lang="en-US" sz="1600" kern="1200" dirty="0" smtClean="0">
              <a:solidFill>
                <a:srgbClr val="C00000"/>
              </a:solidFill>
            </a:rPr>
            <a:t>, </a:t>
          </a:r>
          <a:r>
            <a:rPr lang="en-US" sz="1600" kern="1200" dirty="0" err="1" smtClean="0">
              <a:solidFill>
                <a:srgbClr val="C00000"/>
              </a:solidFill>
            </a:rPr>
            <a:t>kebijakan</a:t>
          </a:r>
          <a:r>
            <a:rPr lang="en-US" sz="1600" kern="1200" dirty="0" smtClean="0">
              <a:solidFill>
                <a:srgbClr val="C00000"/>
              </a:solidFill>
            </a:rPr>
            <a:t>, model, </a:t>
          </a:r>
          <a:r>
            <a:rPr lang="en-US" sz="1600" kern="1200" dirty="0" err="1" smtClean="0">
              <a:solidFill>
                <a:srgbClr val="C00000"/>
              </a:solidFill>
            </a:rPr>
            <a:t>atau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teknologi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tepat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guna</a:t>
          </a:r>
          <a:r>
            <a:rPr lang="en-US" sz="1600" kern="1200" dirty="0" smtClean="0">
              <a:solidFill>
                <a:srgbClr val="C00000"/>
              </a:solidFill>
            </a:rPr>
            <a:t> yang </a:t>
          </a:r>
          <a:r>
            <a:rPr lang="en-US" sz="1600" kern="1200" dirty="0" err="1" smtClean="0">
              <a:solidFill>
                <a:srgbClr val="C00000"/>
              </a:solidFill>
            </a:rPr>
            <a:t>dilindungi</a:t>
          </a:r>
          <a:r>
            <a:rPr lang="en-US" sz="1600" kern="1200" dirty="0" smtClean="0">
              <a:solidFill>
                <a:srgbClr val="C00000"/>
              </a:solidFill>
            </a:rPr>
            <a:t> </a:t>
          </a:r>
          <a:r>
            <a:rPr lang="en-US" sz="1600" kern="1200" dirty="0" err="1" smtClean="0">
              <a:solidFill>
                <a:srgbClr val="C00000"/>
              </a:solidFill>
            </a:rPr>
            <a:t>oleh</a:t>
          </a:r>
          <a:r>
            <a:rPr lang="en-US" sz="1600" kern="1200" dirty="0" smtClean="0">
              <a:solidFill>
                <a:srgbClr val="C00000"/>
              </a:solidFill>
            </a:rPr>
            <a:t> KI; </a:t>
          </a:r>
          <a:endParaRPr lang="en-US" sz="1600" kern="1200" dirty="0"/>
        </a:p>
      </dsp:txBody>
      <dsp:txXfrm>
        <a:off x="0" y="635481"/>
        <a:ext cx="4947752" cy="1490500"/>
      </dsp:txXfrm>
    </dsp:sp>
    <dsp:sp modelId="{8DF41C57-58F3-4CC6-8B8E-F0C69A2C8877}">
      <dsp:nvSpPr>
        <dsp:cNvPr id="0" name=""/>
        <dsp:cNvSpPr/>
      </dsp:nvSpPr>
      <dsp:spPr>
        <a:xfrm>
          <a:off x="1286415" y="1957690"/>
          <a:ext cx="3661337" cy="1013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Tambahan</a:t>
          </a:r>
          <a:endParaRPr lang="en-US" sz="2400" kern="1200" dirty="0"/>
        </a:p>
      </dsp:txBody>
      <dsp:txXfrm>
        <a:off x="1286415" y="1957690"/>
        <a:ext cx="3661337" cy="1013867"/>
      </dsp:txXfrm>
    </dsp:sp>
    <dsp:sp modelId="{39FCFD70-A3BE-4D9B-A767-8C977284FF14}">
      <dsp:nvSpPr>
        <dsp:cNvPr id="0" name=""/>
        <dsp:cNvSpPr/>
      </dsp:nvSpPr>
      <dsp:spPr>
        <a:xfrm>
          <a:off x="0" y="2420079"/>
          <a:ext cx="1286415" cy="488999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3875" y="2443954"/>
        <a:ext cx="1238665" cy="465124"/>
      </dsp:txXfrm>
    </dsp:sp>
    <dsp:sp modelId="{C4ABF912-F49B-42FF-AB85-74521CFD6B56}">
      <dsp:nvSpPr>
        <dsp:cNvPr id="0" name=""/>
        <dsp:cNvSpPr/>
      </dsp:nvSpPr>
      <dsp:spPr>
        <a:xfrm>
          <a:off x="0" y="3171513"/>
          <a:ext cx="4947752" cy="55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pelitian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selain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wajib</a:t>
          </a:r>
          <a:r>
            <a:rPr lang="en-US" sz="1800" b="0" kern="1200" dirty="0" smtClean="0"/>
            <a:t> di </a:t>
          </a:r>
          <a:r>
            <a:rPr lang="en-US" sz="1800" b="0" kern="1200" dirty="0" err="1" smtClean="0"/>
            <a:t>atas</a:t>
          </a:r>
          <a:r>
            <a:rPr lang="en-US" sz="1800" b="0" kern="1200" dirty="0" smtClean="0"/>
            <a:t> </a:t>
          </a:r>
          <a:endParaRPr lang="en-US" sz="1800" b="0" kern="1200" dirty="0"/>
        </a:p>
      </dsp:txBody>
      <dsp:txXfrm>
        <a:off x="0" y="3171513"/>
        <a:ext cx="4947752" cy="553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476D-2099-4479-A550-9C3C4B7F85FD}">
      <dsp:nvSpPr>
        <dsp:cNvPr id="0" name=""/>
        <dsp:cNvSpPr/>
      </dsp:nvSpPr>
      <dsp:spPr>
        <a:xfrm>
          <a:off x="0" y="3031559"/>
          <a:ext cx="466090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B5AA-F22A-4F44-AD75-72149927F69C}">
      <dsp:nvSpPr>
        <dsp:cNvPr id="0" name=""/>
        <dsp:cNvSpPr/>
      </dsp:nvSpPr>
      <dsp:spPr>
        <a:xfrm>
          <a:off x="0" y="668366"/>
          <a:ext cx="466090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3DF14-7973-42AB-983B-68F7E4B56145}">
      <dsp:nvSpPr>
        <dsp:cNvPr id="0" name=""/>
        <dsp:cNvSpPr/>
      </dsp:nvSpPr>
      <dsp:spPr>
        <a:xfrm>
          <a:off x="1211834" y="2601"/>
          <a:ext cx="3449066" cy="665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Wajib</a:t>
          </a:r>
          <a:r>
            <a:rPr lang="en-US" sz="2400" kern="1200" dirty="0" smtClean="0"/>
            <a:t>/</a:t>
          </a:r>
          <a:r>
            <a:rPr lang="en-US" sz="2400" kern="1200" dirty="0" err="1" smtClean="0"/>
            <a:t>th</a:t>
          </a:r>
          <a:endParaRPr lang="en-US" sz="2400" kern="1200" dirty="0"/>
        </a:p>
      </dsp:txBody>
      <dsp:txXfrm>
        <a:off x="1211834" y="2601"/>
        <a:ext cx="3449066" cy="665765"/>
      </dsp:txXfrm>
    </dsp:sp>
    <dsp:sp modelId="{ED37E0DA-4E15-476C-8E3B-C3FADCFC2D51}">
      <dsp:nvSpPr>
        <dsp:cNvPr id="0" name=""/>
        <dsp:cNvSpPr/>
      </dsp:nvSpPr>
      <dsp:spPr>
        <a:xfrm>
          <a:off x="0" y="2601"/>
          <a:ext cx="1211834" cy="665765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32506" y="35107"/>
        <a:ext cx="1146822" cy="633259"/>
      </dsp:txXfrm>
    </dsp:sp>
    <dsp:sp modelId="{CE28DD73-2E99-4D43-AFB4-62604128E487}">
      <dsp:nvSpPr>
        <dsp:cNvPr id="0" name=""/>
        <dsp:cNvSpPr/>
      </dsp:nvSpPr>
      <dsp:spPr>
        <a:xfrm>
          <a:off x="0" y="668366"/>
          <a:ext cx="4660900" cy="146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Luaran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wajib</a:t>
          </a:r>
          <a:r>
            <a:rPr lang="en-US" sz="1600" kern="1200" dirty="0" smtClean="0"/>
            <a:t> PD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PT. 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668366"/>
        <a:ext cx="4660900" cy="1464077"/>
      </dsp:txXfrm>
    </dsp:sp>
    <dsp:sp modelId="{8DF41C57-58F3-4CC6-8B8E-F0C69A2C8877}">
      <dsp:nvSpPr>
        <dsp:cNvPr id="0" name=""/>
        <dsp:cNvSpPr/>
      </dsp:nvSpPr>
      <dsp:spPr>
        <a:xfrm>
          <a:off x="1211834" y="1955516"/>
          <a:ext cx="3449066" cy="106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Tambahan</a:t>
          </a:r>
          <a:endParaRPr lang="en-US" sz="2400" kern="1200" dirty="0"/>
        </a:p>
      </dsp:txBody>
      <dsp:txXfrm>
        <a:off x="1211834" y="1955516"/>
        <a:ext cx="3449066" cy="1065889"/>
      </dsp:txXfrm>
    </dsp:sp>
    <dsp:sp modelId="{39FCFD70-A3BE-4D9B-A767-8C977284FF14}">
      <dsp:nvSpPr>
        <dsp:cNvPr id="0" name=""/>
        <dsp:cNvSpPr/>
      </dsp:nvSpPr>
      <dsp:spPr>
        <a:xfrm>
          <a:off x="0" y="2391962"/>
          <a:ext cx="1211834" cy="613429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29951" y="2421913"/>
        <a:ext cx="1151932" cy="583478"/>
      </dsp:txXfrm>
    </dsp:sp>
    <dsp:sp modelId="{C4ABF912-F49B-42FF-AB85-74521CFD6B56}">
      <dsp:nvSpPr>
        <dsp:cNvPr id="0" name=""/>
        <dsp:cNvSpPr/>
      </dsp:nvSpPr>
      <dsp:spPr>
        <a:xfrm>
          <a:off x="0" y="3231622"/>
          <a:ext cx="4660900" cy="581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pelitian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selain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wajib</a:t>
          </a:r>
          <a:r>
            <a:rPr lang="en-US" sz="1800" b="0" kern="1200" dirty="0" smtClean="0"/>
            <a:t> di </a:t>
          </a:r>
          <a:r>
            <a:rPr lang="en-US" sz="1800" b="0" kern="1200" dirty="0" err="1" smtClean="0"/>
            <a:t>atas</a:t>
          </a:r>
          <a:r>
            <a:rPr lang="en-US" sz="1800" b="0" kern="1200" dirty="0" smtClean="0"/>
            <a:t> </a:t>
          </a:r>
          <a:endParaRPr lang="en-US" sz="1800" b="0" kern="1200" dirty="0"/>
        </a:p>
      </dsp:txBody>
      <dsp:txXfrm>
        <a:off x="0" y="3231622"/>
        <a:ext cx="4660900" cy="581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476D-2099-4479-A550-9C3C4B7F85FD}">
      <dsp:nvSpPr>
        <dsp:cNvPr id="0" name=""/>
        <dsp:cNvSpPr/>
      </dsp:nvSpPr>
      <dsp:spPr>
        <a:xfrm>
          <a:off x="0" y="3031559"/>
          <a:ext cx="466090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B5AA-F22A-4F44-AD75-72149927F69C}">
      <dsp:nvSpPr>
        <dsp:cNvPr id="0" name=""/>
        <dsp:cNvSpPr/>
      </dsp:nvSpPr>
      <dsp:spPr>
        <a:xfrm>
          <a:off x="0" y="668366"/>
          <a:ext cx="466090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3DF14-7973-42AB-983B-68F7E4B56145}">
      <dsp:nvSpPr>
        <dsp:cNvPr id="0" name=""/>
        <dsp:cNvSpPr/>
      </dsp:nvSpPr>
      <dsp:spPr>
        <a:xfrm>
          <a:off x="1211834" y="2601"/>
          <a:ext cx="3449066" cy="665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Wajib</a:t>
          </a:r>
          <a:r>
            <a:rPr lang="en-US" sz="2400" kern="1200" dirty="0" smtClean="0"/>
            <a:t>/</a:t>
          </a:r>
          <a:r>
            <a:rPr lang="en-US" sz="2400" kern="1200" dirty="0" err="1" smtClean="0"/>
            <a:t>th</a:t>
          </a:r>
          <a:endParaRPr lang="en-US" sz="2400" kern="1200" dirty="0"/>
        </a:p>
      </dsp:txBody>
      <dsp:txXfrm>
        <a:off x="1211834" y="2601"/>
        <a:ext cx="3449066" cy="665765"/>
      </dsp:txXfrm>
    </dsp:sp>
    <dsp:sp modelId="{ED37E0DA-4E15-476C-8E3B-C3FADCFC2D51}">
      <dsp:nvSpPr>
        <dsp:cNvPr id="0" name=""/>
        <dsp:cNvSpPr/>
      </dsp:nvSpPr>
      <dsp:spPr>
        <a:xfrm>
          <a:off x="0" y="2601"/>
          <a:ext cx="1211834" cy="665765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32506" y="35107"/>
        <a:ext cx="1146822" cy="633259"/>
      </dsp:txXfrm>
    </dsp:sp>
    <dsp:sp modelId="{CE28DD73-2E99-4D43-AFB4-62604128E487}">
      <dsp:nvSpPr>
        <dsp:cNvPr id="0" name=""/>
        <dsp:cNvSpPr/>
      </dsp:nvSpPr>
      <dsp:spPr>
        <a:xfrm>
          <a:off x="0" y="668366"/>
          <a:ext cx="4660900" cy="146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minimal 1 </a:t>
          </a:r>
          <a:r>
            <a:rPr lang="en-US" sz="1600" kern="1200" dirty="0" err="1" smtClean="0"/>
            <a:t>artikel</a:t>
          </a:r>
          <a:r>
            <a:rPr lang="en-US" sz="1600" kern="1200" dirty="0" smtClean="0"/>
            <a:t> di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internasional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terindeks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database </a:t>
          </a:r>
          <a:r>
            <a:rPr lang="en-US" sz="1600" kern="1200" dirty="0" err="1" smtClean="0"/>
            <a:t>bereputasi</a:t>
          </a:r>
          <a:r>
            <a:rPr lang="en-US" sz="1600" kern="1200" dirty="0" smtClean="0"/>
            <a:t>; </a:t>
          </a:r>
          <a:r>
            <a:rPr lang="en-US" sz="1600" kern="1200" dirty="0" err="1" smtClean="0"/>
            <a:t>atau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minimal 1 </a:t>
          </a:r>
          <a:r>
            <a:rPr lang="en-US" sz="1600" kern="1200" dirty="0" err="1" smtClean="0"/>
            <a:t>buku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hasil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penelitian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</a:t>
          </a:r>
          <a:r>
            <a:rPr lang="en-US" sz="1600" kern="1200" dirty="0" smtClean="0"/>
            <a:t> ISBN; </a:t>
          </a:r>
          <a:r>
            <a:rPr lang="en-US" sz="1600" kern="1200" dirty="0" err="1" smtClean="0"/>
            <a:t>atau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minimal 3 </a:t>
          </a:r>
          <a:r>
            <a:rPr lang="en-US" sz="1600" kern="1200" dirty="0" err="1" smtClean="0"/>
            <a:t>artikel</a:t>
          </a:r>
          <a:r>
            <a:rPr lang="en-US" sz="1600" kern="1200" dirty="0" smtClean="0"/>
            <a:t> di </a:t>
          </a:r>
          <a:r>
            <a:rPr lang="en-US" sz="1600" kern="1200" dirty="0" err="1" smtClean="0"/>
            <a:t>prosiding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terindeks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database </a:t>
          </a:r>
          <a:r>
            <a:rPr lang="en-US" sz="1600" kern="1200" dirty="0" err="1" smtClean="0"/>
            <a:t>bereputasi</a:t>
          </a:r>
          <a:r>
            <a:rPr lang="en-US" sz="1600" kern="1200" dirty="0" smtClean="0"/>
            <a:t>; </a:t>
          </a:r>
          <a:r>
            <a:rPr lang="en-US" sz="1600" kern="1200" dirty="0" err="1" smtClean="0"/>
            <a:t>atau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minimal 3 </a:t>
          </a:r>
          <a:r>
            <a:rPr lang="en-US" sz="1600" i="1" kern="1200" dirty="0" smtClean="0"/>
            <a:t>book chapter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terindeks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database </a:t>
          </a:r>
          <a:r>
            <a:rPr lang="en-US" sz="1600" kern="1200" dirty="0" err="1" smtClean="0"/>
            <a:t>bereputasi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</a:t>
          </a:r>
          <a:r>
            <a:rPr lang="en-US" sz="1600" kern="1200" dirty="0" smtClean="0"/>
            <a:t>-ISBN. 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668366"/>
        <a:ext cx="4660900" cy="1464077"/>
      </dsp:txXfrm>
    </dsp:sp>
    <dsp:sp modelId="{8DF41C57-58F3-4CC6-8B8E-F0C69A2C8877}">
      <dsp:nvSpPr>
        <dsp:cNvPr id="0" name=""/>
        <dsp:cNvSpPr/>
      </dsp:nvSpPr>
      <dsp:spPr>
        <a:xfrm>
          <a:off x="1211834" y="1955516"/>
          <a:ext cx="3449066" cy="106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Tambahan</a:t>
          </a:r>
          <a:endParaRPr lang="en-US" sz="2400" kern="1200" dirty="0"/>
        </a:p>
      </dsp:txBody>
      <dsp:txXfrm>
        <a:off x="1211834" y="1955516"/>
        <a:ext cx="3449066" cy="1065889"/>
      </dsp:txXfrm>
    </dsp:sp>
    <dsp:sp modelId="{39FCFD70-A3BE-4D9B-A767-8C977284FF14}">
      <dsp:nvSpPr>
        <dsp:cNvPr id="0" name=""/>
        <dsp:cNvSpPr/>
      </dsp:nvSpPr>
      <dsp:spPr>
        <a:xfrm>
          <a:off x="0" y="2391962"/>
          <a:ext cx="1211834" cy="613429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29951" y="2421913"/>
        <a:ext cx="1151932" cy="583478"/>
      </dsp:txXfrm>
    </dsp:sp>
    <dsp:sp modelId="{C4ABF912-F49B-42FF-AB85-74521CFD6B56}">
      <dsp:nvSpPr>
        <dsp:cNvPr id="0" name=""/>
        <dsp:cNvSpPr/>
      </dsp:nvSpPr>
      <dsp:spPr>
        <a:xfrm>
          <a:off x="0" y="3231622"/>
          <a:ext cx="4660900" cy="581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pelitian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selain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wajib</a:t>
          </a:r>
          <a:r>
            <a:rPr lang="en-US" sz="1800" b="0" kern="1200" dirty="0" smtClean="0"/>
            <a:t> di </a:t>
          </a:r>
          <a:r>
            <a:rPr lang="en-US" sz="1800" b="0" kern="1200" dirty="0" err="1" smtClean="0"/>
            <a:t>atas</a:t>
          </a:r>
          <a:r>
            <a:rPr lang="en-US" sz="1800" b="0" kern="1200" dirty="0" smtClean="0"/>
            <a:t> </a:t>
          </a:r>
          <a:endParaRPr lang="en-US" sz="1800" b="0" kern="1200" dirty="0"/>
        </a:p>
      </dsp:txBody>
      <dsp:txXfrm>
        <a:off x="0" y="3231622"/>
        <a:ext cx="4660900" cy="581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476D-2099-4479-A550-9C3C4B7F85FD}">
      <dsp:nvSpPr>
        <dsp:cNvPr id="0" name=""/>
        <dsp:cNvSpPr/>
      </dsp:nvSpPr>
      <dsp:spPr>
        <a:xfrm>
          <a:off x="0" y="2940758"/>
          <a:ext cx="464820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B5AA-F22A-4F44-AD75-72149927F69C}">
      <dsp:nvSpPr>
        <dsp:cNvPr id="0" name=""/>
        <dsp:cNvSpPr/>
      </dsp:nvSpPr>
      <dsp:spPr>
        <a:xfrm>
          <a:off x="0" y="648347"/>
          <a:ext cx="464820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3DF14-7973-42AB-983B-68F7E4B56145}">
      <dsp:nvSpPr>
        <dsp:cNvPr id="0" name=""/>
        <dsp:cNvSpPr/>
      </dsp:nvSpPr>
      <dsp:spPr>
        <a:xfrm>
          <a:off x="1208532" y="2523"/>
          <a:ext cx="3439668" cy="64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Wajib</a:t>
          </a:r>
          <a:endParaRPr lang="en-US" sz="2400" kern="1200" dirty="0"/>
        </a:p>
      </dsp:txBody>
      <dsp:txXfrm>
        <a:off x="1208532" y="2523"/>
        <a:ext cx="3439668" cy="645824"/>
      </dsp:txXfrm>
    </dsp:sp>
    <dsp:sp modelId="{ED37E0DA-4E15-476C-8E3B-C3FADCFC2D51}">
      <dsp:nvSpPr>
        <dsp:cNvPr id="0" name=""/>
        <dsp:cNvSpPr/>
      </dsp:nvSpPr>
      <dsp:spPr>
        <a:xfrm>
          <a:off x="0" y="2523"/>
          <a:ext cx="1208532" cy="645824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1532" y="34055"/>
        <a:ext cx="1145468" cy="614292"/>
      </dsp:txXfrm>
    </dsp:sp>
    <dsp:sp modelId="{CE28DD73-2E99-4D43-AFB4-62604128E487}">
      <dsp:nvSpPr>
        <dsp:cNvPr id="0" name=""/>
        <dsp:cNvSpPr/>
      </dsp:nvSpPr>
      <dsp:spPr>
        <a:xfrm>
          <a:off x="0" y="648347"/>
          <a:ext cx="4648200" cy="142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minimal 1 </a:t>
          </a:r>
          <a:r>
            <a:rPr lang="en-US" sz="1600" kern="1200" dirty="0" err="1" smtClean="0"/>
            <a:t>produk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iptek-sosbud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berupa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metode</a:t>
          </a:r>
          <a:r>
            <a:rPr lang="en-US" sz="1600" kern="1200" dirty="0" smtClean="0"/>
            <a:t>, </a:t>
          </a:r>
          <a:r>
            <a:rPr lang="en-US" sz="1600" i="1" kern="1200" dirty="0" smtClean="0"/>
            <a:t>blue print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purwarupa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sistem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kebijakan</a:t>
          </a:r>
          <a:r>
            <a:rPr lang="en-US" sz="1600" kern="1200" dirty="0" smtClean="0"/>
            <a:t>, model,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teknologi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guna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dilindungi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oleh</a:t>
          </a:r>
          <a:r>
            <a:rPr lang="en-US" sz="1600" kern="1200" dirty="0" smtClean="0"/>
            <a:t> KI di </a:t>
          </a:r>
          <a:r>
            <a:rPr lang="en-US" sz="1600" kern="1200" dirty="0" err="1" smtClean="0"/>
            <a:t>tahun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pertama</a:t>
          </a:r>
          <a:r>
            <a:rPr lang="en-US" sz="1600" kern="1200" dirty="0" smtClean="0"/>
            <a:t>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dokumentasi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hasil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uji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coba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produk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purwarupa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kebijakan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pertunjukan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karya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tahun</a:t>
          </a:r>
          <a:r>
            <a:rPr lang="en-US" sz="1600" kern="1200" dirty="0" smtClean="0"/>
            <a:t> ke-2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selanjutnya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648347"/>
        <a:ext cx="4648200" cy="1420225"/>
      </dsp:txXfrm>
    </dsp:sp>
    <dsp:sp modelId="{8DF41C57-58F3-4CC6-8B8E-F0C69A2C8877}">
      <dsp:nvSpPr>
        <dsp:cNvPr id="0" name=""/>
        <dsp:cNvSpPr/>
      </dsp:nvSpPr>
      <dsp:spPr>
        <a:xfrm>
          <a:off x="1208532" y="1896945"/>
          <a:ext cx="3439668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Tambahan</a:t>
          </a:r>
          <a:endParaRPr lang="en-US" sz="2400" kern="1200" dirty="0"/>
        </a:p>
      </dsp:txBody>
      <dsp:txXfrm>
        <a:off x="1208532" y="1896945"/>
        <a:ext cx="3439668" cy="1033964"/>
      </dsp:txXfrm>
    </dsp:sp>
    <dsp:sp modelId="{39FCFD70-A3BE-4D9B-A767-8C977284FF14}">
      <dsp:nvSpPr>
        <dsp:cNvPr id="0" name=""/>
        <dsp:cNvSpPr/>
      </dsp:nvSpPr>
      <dsp:spPr>
        <a:xfrm>
          <a:off x="0" y="2320318"/>
          <a:ext cx="1208532" cy="595055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9053" y="2349371"/>
        <a:ext cx="1150426" cy="566002"/>
      </dsp:txXfrm>
    </dsp:sp>
    <dsp:sp modelId="{C4ABF912-F49B-42FF-AB85-74521CFD6B56}">
      <dsp:nvSpPr>
        <dsp:cNvPr id="0" name=""/>
        <dsp:cNvSpPr/>
      </dsp:nvSpPr>
      <dsp:spPr>
        <a:xfrm>
          <a:off x="0" y="3134828"/>
          <a:ext cx="4648200" cy="56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err="1" smtClean="0"/>
            <a:t>Luaran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pelitian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selain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luaran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wajib</a:t>
          </a:r>
          <a:r>
            <a:rPr lang="en-US" sz="1600" b="0" kern="1200" dirty="0" smtClean="0"/>
            <a:t> di </a:t>
          </a:r>
          <a:r>
            <a:rPr lang="en-US" sz="1600" b="0" kern="1200" dirty="0" err="1" smtClean="0"/>
            <a:t>atas</a:t>
          </a:r>
          <a:r>
            <a:rPr lang="en-US" sz="1600" b="0" kern="1200" dirty="0" smtClean="0"/>
            <a:t> </a:t>
          </a:r>
          <a:endParaRPr lang="en-US" sz="1600" b="0" kern="1200" dirty="0"/>
        </a:p>
      </dsp:txBody>
      <dsp:txXfrm>
        <a:off x="0" y="3134828"/>
        <a:ext cx="4648200" cy="5644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476D-2099-4479-A550-9C3C4B7F85FD}">
      <dsp:nvSpPr>
        <dsp:cNvPr id="0" name=""/>
        <dsp:cNvSpPr/>
      </dsp:nvSpPr>
      <dsp:spPr>
        <a:xfrm>
          <a:off x="0" y="3109985"/>
          <a:ext cx="4730877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B5AA-F22A-4F44-AD75-72149927F69C}">
      <dsp:nvSpPr>
        <dsp:cNvPr id="0" name=""/>
        <dsp:cNvSpPr/>
      </dsp:nvSpPr>
      <dsp:spPr>
        <a:xfrm>
          <a:off x="0" y="685657"/>
          <a:ext cx="4730877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3DF14-7973-42AB-983B-68F7E4B56145}">
      <dsp:nvSpPr>
        <dsp:cNvPr id="0" name=""/>
        <dsp:cNvSpPr/>
      </dsp:nvSpPr>
      <dsp:spPr>
        <a:xfrm>
          <a:off x="1230028" y="2668"/>
          <a:ext cx="3500848" cy="68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Wajib</a:t>
          </a:r>
          <a:endParaRPr lang="en-US" sz="2400" kern="1200" dirty="0"/>
        </a:p>
      </dsp:txBody>
      <dsp:txXfrm>
        <a:off x="1230028" y="2668"/>
        <a:ext cx="3500848" cy="682988"/>
      </dsp:txXfrm>
    </dsp:sp>
    <dsp:sp modelId="{ED37E0DA-4E15-476C-8E3B-C3FADCFC2D51}">
      <dsp:nvSpPr>
        <dsp:cNvPr id="0" name=""/>
        <dsp:cNvSpPr/>
      </dsp:nvSpPr>
      <dsp:spPr>
        <a:xfrm>
          <a:off x="0" y="2668"/>
          <a:ext cx="1230028" cy="682988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3347" y="36015"/>
        <a:ext cx="1163334" cy="649641"/>
      </dsp:txXfrm>
    </dsp:sp>
    <dsp:sp modelId="{CE28DD73-2E99-4D43-AFB4-62604128E487}">
      <dsp:nvSpPr>
        <dsp:cNvPr id="0" name=""/>
        <dsp:cNvSpPr/>
      </dsp:nvSpPr>
      <dsp:spPr>
        <a:xfrm>
          <a:off x="0" y="685657"/>
          <a:ext cx="4730877" cy="1501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Tahun</a:t>
          </a:r>
          <a:r>
            <a:rPr lang="en-US" sz="1600" kern="1200" dirty="0" smtClean="0"/>
            <a:t> ke-1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(a) </a:t>
          </a:r>
          <a:r>
            <a:rPr lang="en-US" sz="1600" kern="1200" dirty="0" err="1" smtClean="0"/>
            <a:t>purwarupa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industri</a:t>
          </a:r>
          <a:r>
            <a:rPr lang="en-US" sz="1600" kern="1200" dirty="0" smtClean="0"/>
            <a:t> 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ilmu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pengetahuan</a:t>
          </a:r>
          <a:r>
            <a:rPr lang="en-US" sz="1600" kern="1200" dirty="0" smtClean="0"/>
            <a:t>,   </a:t>
          </a:r>
          <a:r>
            <a:rPr lang="en-US" sz="1600" kern="1200" dirty="0" err="1" smtClean="0"/>
            <a:t>teknologi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seni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budaya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ber</a:t>
          </a:r>
          <a:r>
            <a:rPr lang="en-US" sz="1600" kern="1200" dirty="0" smtClean="0"/>
            <a:t> KI;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(b) </a:t>
          </a:r>
          <a:r>
            <a:rPr lang="en-US" sz="1600" kern="1200" dirty="0" err="1" smtClean="0"/>
            <a:t>dokumen</a:t>
          </a:r>
          <a:r>
            <a:rPr lang="en-US" sz="1600" kern="1200" dirty="0" smtClean="0"/>
            <a:t> </a:t>
          </a:r>
          <a:r>
            <a:rPr lang="en-US" sz="1600" i="1" kern="1200" dirty="0" smtClean="0"/>
            <a:t>feasibility study</a:t>
          </a:r>
          <a:r>
            <a:rPr lang="en-US" sz="1600" kern="1200" dirty="0" smtClean="0"/>
            <a:t>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Tahun</a:t>
          </a:r>
          <a:r>
            <a:rPr lang="en-US" sz="1600" kern="1200" dirty="0" smtClean="0"/>
            <a:t> ke-2 </a:t>
          </a:r>
          <a:r>
            <a:rPr lang="en-US" sz="1600" kern="1200" dirty="0" err="1" smtClean="0"/>
            <a:t>hasil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uji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laik</a:t>
          </a:r>
          <a:r>
            <a:rPr lang="en-US" sz="1600" kern="1200" dirty="0" smtClean="0"/>
            <a:t> industry; </a:t>
          </a:r>
          <a:r>
            <a:rPr lang="en-US" sz="1600" kern="1200" dirty="0" err="1" smtClean="0"/>
            <a:t>dan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Tahun</a:t>
          </a:r>
          <a:r>
            <a:rPr lang="en-US" sz="1600" kern="1200" dirty="0" smtClean="0"/>
            <a:t> ke-3 </a:t>
          </a:r>
          <a:r>
            <a:rPr lang="en-US" sz="1600" i="1" kern="1200" dirty="0" smtClean="0"/>
            <a:t>business plan</a:t>
          </a:r>
          <a:r>
            <a:rPr lang="en-US" sz="1600" kern="1200" dirty="0" smtClean="0"/>
            <a:t>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685657"/>
        <a:ext cx="4730877" cy="1501952"/>
      </dsp:txXfrm>
    </dsp:sp>
    <dsp:sp modelId="{8DF41C57-58F3-4CC6-8B8E-F0C69A2C8877}">
      <dsp:nvSpPr>
        <dsp:cNvPr id="0" name=""/>
        <dsp:cNvSpPr/>
      </dsp:nvSpPr>
      <dsp:spPr>
        <a:xfrm>
          <a:off x="1230028" y="2006105"/>
          <a:ext cx="3500848" cy="1093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Luaran</a:t>
          </a:r>
          <a:r>
            <a:rPr lang="en-US" sz="2400" kern="1200" dirty="0"/>
            <a:t> </a:t>
          </a:r>
          <a:r>
            <a:rPr lang="en-US" sz="2400" kern="1200" dirty="0" err="1" smtClean="0"/>
            <a:t>Tambahan</a:t>
          </a:r>
          <a:endParaRPr lang="en-US" sz="2400" kern="1200" dirty="0"/>
        </a:p>
      </dsp:txBody>
      <dsp:txXfrm>
        <a:off x="1230028" y="2006105"/>
        <a:ext cx="3500848" cy="1093464"/>
      </dsp:txXfrm>
    </dsp:sp>
    <dsp:sp modelId="{39FCFD70-A3BE-4D9B-A767-8C977284FF14}">
      <dsp:nvSpPr>
        <dsp:cNvPr id="0" name=""/>
        <dsp:cNvSpPr/>
      </dsp:nvSpPr>
      <dsp:spPr>
        <a:xfrm>
          <a:off x="0" y="2453842"/>
          <a:ext cx="1230028" cy="629298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0725" y="2484567"/>
        <a:ext cx="1168578" cy="598573"/>
      </dsp:txXfrm>
    </dsp:sp>
    <dsp:sp modelId="{C4ABF912-F49B-42FF-AB85-74521CFD6B56}">
      <dsp:nvSpPr>
        <dsp:cNvPr id="0" name=""/>
        <dsp:cNvSpPr/>
      </dsp:nvSpPr>
      <dsp:spPr>
        <a:xfrm>
          <a:off x="0" y="3315223"/>
          <a:ext cx="4730877" cy="59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pelitian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selain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luaran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wajib</a:t>
          </a:r>
          <a:r>
            <a:rPr lang="en-US" sz="1800" b="0" kern="1200" dirty="0" smtClean="0"/>
            <a:t> di </a:t>
          </a:r>
          <a:r>
            <a:rPr lang="en-US" sz="1800" b="0" kern="1200" dirty="0" err="1" smtClean="0"/>
            <a:t>atas</a:t>
          </a:r>
          <a:r>
            <a:rPr lang="en-US" sz="1800" b="0" kern="1200" dirty="0" smtClean="0"/>
            <a:t> </a:t>
          </a:r>
          <a:endParaRPr lang="en-US" sz="1800" b="0" kern="1200" dirty="0"/>
        </a:p>
      </dsp:txBody>
      <dsp:txXfrm>
        <a:off x="0" y="3315223"/>
        <a:ext cx="4730877" cy="5969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C721-5320-2148-BBCC-1D34F5AEFF5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DE572-5614-0A44-BB1C-16CA25E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9564973-D137-4F78-A115-19C56B098D6C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45B214-C2F3-4744-AC9C-B8BA4485B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828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3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5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7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720090"/>
            <a:ext cx="6502400" cy="360045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1CF4C-C26B-4105-A60A-60A464AE4160}" type="slidenum">
              <a:rPr lang="id-ID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8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720090"/>
            <a:ext cx="6502400" cy="360045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1CF4C-C26B-4105-A60A-60A464AE4160}" type="slidenum">
              <a:rPr lang="id-ID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0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9999-1BBA-F34E-943D-8BC318BADEB4}" type="datetime1">
              <a:rPr lang="en-ID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24A-2CD6-5C4B-B09F-331F581337D2}" type="datetime1">
              <a:rPr lang="en-ID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7B-379D-E64E-951F-15E8E06D6BDD}" type="datetime1">
              <a:rPr lang="en-ID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30B-24D3-6A44-869C-66D5868EAC67}" type="datetime1">
              <a:rPr lang="en-ID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3F36-78EA-574E-A042-4893B6BFCBF6}" type="datetime1">
              <a:rPr lang="en-ID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1EF-DD52-B641-9D37-5AFF83E25603}" type="datetime1">
              <a:rPr lang="en-ID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B92A-D1B2-9849-9AFC-CAA527C65F32}" type="datetime1">
              <a:rPr lang="en-ID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78F3-3461-7145-9B49-29E813CDFE49}" type="datetime1">
              <a:rPr lang="en-ID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80C6-76A9-7948-8617-44BE941A7BB0}" type="datetime1">
              <a:rPr lang="en-ID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DC61-F21A-1C48-9808-53D5A0980D94}" type="datetime1">
              <a:rPr lang="en-ID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073F-AA68-9D46-A976-80D3E15AF244}" type="datetime1">
              <a:rPr lang="en-ID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AA4ABE-CBD9-AD47-912F-7E727DFFD947}" type="datetime1">
              <a:rPr lang="en-ID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otniars@staff.gunadarma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9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4.png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image" Target="../media/image4.png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diagramDrawing" Target="../diagrams/drawing14.xml"/><Relationship Id="rId18" Type="http://schemas.openxmlformats.org/officeDocument/2006/relationships/image" Target="../media/image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Colors" Target="../diagrams/colors14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QuickStyle" Target="../diagrams/quickStyle14.xml"/><Relationship Id="rId5" Type="http://schemas.openxmlformats.org/officeDocument/2006/relationships/diagramQuickStyle" Target="../diagrams/quickStyle13.xml"/><Relationship Id="rId15" Type="http://schemas.openxmlformats.org/officeDocument/2006/relationships/image" Target="../media/image3.png"/><Relationship Id="rId10" Type="http://schemas.openxmlformats.org/officeDocument/2006/relationships/diagramLayout" Target="../diagrams/layout14.xml"/><Relationship Id="rId4" Type="http://schemas.openxmlformats.org/officeDocument/2006/relationships/diagramLayout" Target="../diagrams/layout13.xml"/><Relationship Id="rId9" Type="http://schemas.openxmlformats.org/officeDocument/2006/relationships/diagramData" Target="../diagrams/data14.xml"/><Relationship Id="rId1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admin\Documents\pekerjaan\Lembaga%20Penelitian\ristekdikti\stuff%20from%20RISTEKDIKTI\2018\PMK%20Nomor%2032_PMK.02_2018_SBM%20TA%202019.pdf" TargetMode="External"/><Relationship Id="rId2" Type="http://schemas.openxmlformats.org/officeDocument/2006/relationships/hyperlink" Target="file:///\\localhost\Users\admin\Documents\pekerjaan\Lembaga%20Penelitian\ristekdikti\stuff%20from%20RISTEKDIKTI\2019\SBK%20berlaku%20mulai%20tahun%202019%20PMK%20No.%2069_PMK.02_2018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hyperlink" Target="file:///\\localhost\Users\admin\Documents\penelitian\bahan%20sebagai%20pembicara\Proposal%20Penelitian\2019\Penilaian%20Proposal.pptx" TargetMode="External"/><Relationship Id="rId4" Type="http://schemas.openxmlformats.org/officeDocument/2006/relationships/hyperlink" Target="file:///\\localhost\Users\admin\Documents\penelitian\bahan%20sebagai%20pembicara\Proposal%20Penelitian\2019\KLN\4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5.pn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7.jpeg"/><Relationship Id="rId2" Type="http://schemas.openxmlformats.org/officeDocument/2006/relationships/diagramData" Target="../diagrams/data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5.pn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4.png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7660" y="3388846"/>
            <a:ext cx="7516013" cy="882119"/>
          </a:xfrm>
        </p:spPr>
        <p:txBody>
          <a:bodyPr>
            <a:noAutofit/>
          </a:bodyPr>
          <a:lstStyle/>
          <a:p>
            <a:r>
              <a:rPr lang="en-US" sz="2800" dirty="0" smtClean="0"/>
              <a:t>HOTNIAR SIRINGORINGO</a:t>
            </a:r>
          </a:p>
          <a:p>
            <a:r>
              <a:rPr lang="en-US" sz="2800" dirty="0" smtClean="0"/>
              <a:t>UNIVERSITAS GUNADARMA</a:t>
            </a:r>
          </a:p>
          <a:p>
            <a:r>
              <a:rPr lang="en-US" sz="2800" dirty="0" smtClean="0"/>
              <a:t>08129617275</a:t>
            </a:r>
          </a:p>
          <a:p>
            <a:r>
              <a:rPr lang="en-US" sz="2800" dirty="0" smtClean="0">
                <a:hlinkClick r:id="rId2"/>
              </a:rPr>
              <a:t>hotniars@staff.gunadarma.ac.id</a:t>
            </a:r>
            <a:endParaRPr lang="en-US" sz="2800" dirty="0" smtClean="0"/>
          </a:p>
          <a:p>
            <a:r>
              <a:rPr lang="en-US" sz="2800" dirty="0" err="1" smtClean="0"/>
              <a:t>siringoringoniar@gmail.com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801" y="6288742"/>
            <a:ext cx="8546353" cy="365125"/>
          </a:xfrm>
        </p:spPr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1" y="635001"/>
            <a:ext cx="9182099" cy="23494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STRATEGI PENGUSULAN PROPOSAL PENELITIAN HIBAH DRPM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20697"/>
            <a:ext cx="11388580" cy="77503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PENELITIAN </a:t>
            </a:r>
            <a:r>
              <a:rPr lang="en-US" sz="3600" b="1" dirty="0" smtClean="0"/>
              <a:t>PASCASARJANA-PENELITIAN TESIS MAGISTER </a:t>
            </a:r>
            <a:r>
              <a:rPr lang="en-US" sz="3600" b="1" dirty="0"/>
              <a:t>(</a:t>
            </a:r>
            <a:r>
              <a:rPr lang="en-US" sz="3600" b="1" dirty="0" smtClean="0"/>
              <a:t>PPS-PTM)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3203187" y="1974093"/>
            <a:ext cx="3388113" cy="28011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15724719"/>
              </p:ext>
            </p:extLst>
          </p:nvPr>
        </p:nvGraphicFramePr>
        <p:xfrm>
          <a:off x="6654800" y="2025890"/>
          <a:ext cx="4699000" cy="337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18" y="2008311"/>
            <a:ext cx="1143482" cy="10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46500" y="2928802"/>
            <a:ext cx="2602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meningkatkan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produktivitas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penelitian</a:t>
            </a:r>
            <a:r>
              <a:rPr lang="en-US" sz="1600" dirty="0" smtClean="0">
                <a:solidFill>
                  <a:schemeClr val="bg1"/>
                </a:solidFill>
              </a:rPr>
              <a:t> Program </a:t>
            </a:r>
            <a:r>
              <a:rPr lang="en-US" sz="1600" dirty="0" err="1" smtClean="0">
                <a:solidFill>
                  <a:schemeClr val="bg1"/>
                </a:solidFill>
              </a:rPr>
              <a:t>Pascasarjana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6738" y="215533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PPS-P</a:t>
            </a:r>
            <a:r>
              <a:rPr lang="en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37513" y="2850172"/>
            <a:ext cx="2732314" cy="18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6100" y="3352800"/>
            <a:ext cx="2796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Ketua</a:t>
            </a:r>
            <a:r>
              <a:rPr lang="en-US" sz="1600" dirty="0" smtClean="0"/>
              <a:t> </a:t>
            </a:r>
            <a:r>
              <a:rPr lang="en-US" sz="1600" dirty="0" err="1" smtClean="0"/>
              <a:t>pengusul</a:t>
            </a:r>
            <a:r>
              <a:rPr lang="en-US" sz="1600" dirty="0" smtClean="0"/>
              <a:t> : </a:t>
            </a:r>
            <a:r>
              <a:rPr lang="en-US" sz="1600" dirty="0" err="1" smtClean="0"/>
              <a:t>dosen</a:t>
            </a:r>
            <a:r>
              <a:rPr lang="en-US" sz="1600" dirty="0" smtClean="0"/>
              <a:t> </a:t>
            </a:r>
            <a:r>
              <a:rPr lang="en-US" sz="1600" dirty="0" err="1"/>
              <a:t>tetap</a:t>
            </a:r>
            <a:r>
              <a:rPr lang="en-US" sz="1600" dirty="0"/>
              <a:t> </a:t>
            </a:r>
            <a:r>
              <a:rPr lang="en-US" sz="1600" dirty="0" smtClean="0"/>
              <a:t>PT, </a:t>
            </a:r>
            <a:r>
              <a:rPr lang="en-US" sz="1600" dirty="0" err="1"/>
              <a:t>bergelar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r>
              <a:rPr lang="en-US" sz="1600" dirty="0"/>
              <a:t> (S-3</a:t>
            </a:r>
            <a:r>
              <a:rPr lang="en-US" sz="1600" dirty="0" smtClean="0"/>
              <a:t>), </a:t>
            </a:r>
            <a:r>
              <a:rPr lang="en-US" sz="1600" dirty="0" err="1" smtClean="0"/>
              <a:t>sedang</a:t>
            </a:r>
            <a:r>
              <a:rPr lang="en-US" sz="1600" dirty="0" smtClean="0"/>
              <a:t> </a:t>
            </a:r>
            <a:r>
              <a:rPr lang="en-US" sz="1600" dirty="0" err="1" smtClean="0"/>
              <a:t>membimbing</a:t>
            </a:r>
            <a:r>
              <a:rPr lang="en-US" sz="1600" dirty="0" smtClean="0"/>
              <a:t> min 2 </a:t>
            </a:r>
            <a:r>
              <a:rPr lang="en-US" sz="1600" dirty="0" err="1" smtClean="0"/>
              <a:t>mhs</a:t>
            </a:r>
            <a:r>
              <a:rPr lang="en-US" sz="1600" dirty="0" smtClean="0"/>
              <a:t> magister; </a:t>
            </a:r>
            <a:r>
              <a:rPr lang="en-US" sz="1600" dirty="0" err="1"/>
              <a:t>dan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dosen</a:t>
            </a:r>
            <a:r>
              <a:rPr lang="en-US" sz="1600" dirty="0"/>
              <a:t> </a:t>
            </a:r>
            <a:r>
              <a:rPr lang="en-US" sz="1600" dirty="0" err="1"/>
              <a:t>pembimbing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orang </a:t>
            </a:r>
            <a:r>
              <a:rPr lang="en-US" sz="1600" dirty="0" err="1"/>
              <a:t>mahasiswa</a:t>
            </a:r>
            <a:r>
              <a:rPr lang="en-US" sz="1600" dirty="0"/>
              <a:t> magister </a:t>
            </a:r>
            <a:r>
              <a:rPr lang="en-US" sz="1600" dirty="0" err="1"/>
              <a:t>bimbingannya</a:t>
            </a:r>
            <a:r>
              <a:rPr lang="en-US" sz="1600" dirty="0"/>
              <a:t>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1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80131" y="754912"/>
          <a:ext cx="3916372" cy="122191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959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8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SBK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Terapan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(</a:t>
                      </a:r>
                      <a:r>
                        <a:rPr lang="en-US" sz="1600" dirty="0" err="1" smtClean="0">
                          <a:sym typeface="Symbol" panose="05050102010706020507" pitchFamily="18" charset="2"/>
                        </a:rPr>
                        <a:t>maksimum</a:t>
                      </a:r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 Rp60 </a:t>
                      </a:r>
                      <a:r>
                        <a:rPr lang="en-US" sz="1600" dirty="0" err="1" smtClean="0">
                          <a:sym typeface="Symbol" panose="05050102010706020507" pitchFamily="18" charset="2"/>
                        </a:rPr>
                        <a:t>juta</a:t>
                      </a:r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2142" y="2113714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65142" y="3973091"/>
            <a:ext cx="572350" cy="4860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33812"/>
              </p:ext>
            </p:extLst>
          </p:nvPr>
        </p:nvGraphicFramePr>
        <p:xfrm>
          <a:off x="685799" y="904816"/>
          <a:ext cx="4509788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KOMPETITIF NASIONAL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3742267" cy="365125"/>
          </a:xfrm>
        </p:spPr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05589"/>
              </p:ext>
            </p:extLst>
          </p:nvPr>
        </p:nvGraphicFramePr>
        <p:xfrm>
          <a:off x="4360333" y="5675254"/>
          <a:ext cx="77639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86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Tingkat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00"/>
                          </a:solidFill>
                        </a:rPr>
                        <a:t>Kesiapan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</a:rPr>
                        <a:t>Teknologi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ID" sz="1400" b="1" baseline="0" dirty="0" smtClean="0">
                          <a:solidFill>
                            <a:srgbClr val="000000"/>
                          </a:solidFill>
                        </a:rPr>
                        <a:t>(TKT)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6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9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20697"/>
            <a:ext cx="11388580" cy="775036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PENELITIAN </a:t>
            </a:r>
            <a:r>
              <a:rPr lang="en-US" sz="2800" b="1" dirty="0" smtClean="0"/>
              <a:t>PASCASARJANA-PENELITIAN DISERTASI DOKTOR (PPS-PDD)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4279900" y="1974093"/>
            <a:ext cx="2918558" cy="25725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3867589"/>
              </p:ext>
            </p:extLst>
          </p:nvPr>
        </p:nvGraphicFramePr>
        <p:xfrm>
          <a:off x="7112000" y="2025890"/>
          <a:ext cx="4702866" cy="3765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21" y="1942518"/>
            <a:ext cx="704085" cy="9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35500" y="2814502"/>
            <a:ext cx="240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meningkatkan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produktivitas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penelitian</a:t>
            </a:r>
            <a:r>
              <a:rPr lang="en-US" sz="1600" dirty="0" smtClean="0">
                <a:solidFill>
                  <a:schemeClr val="bg1"/>
                </a:solidFill>
              </a:rPr>
              <a:t> Program </a:t>
            </a:r>
            <a:r>
              <a:rPr lang="en-US" sz="1600" dirty="0" err="1" smtClean="0">
                <a:solidFill>
                  <a:schemeClr val="bg1"/>
                </a:solidFill>
              </a:rPr>
              <a:t>Pascasarjana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0184" y="2155337"/>
            <a:ext cx="139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PS-PDD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10613" y="2850172"/>
            <a:ext cx="2732314" cy="18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2338" y="2810599"/>
            <a:ext cx="3867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Ketua</a:t>
            </a:r>
            <a:r>
              <a:rPr lang="en-US" sz="1600" dirty="0" smtClean="0"/>
              <a:t> </a:t>
            </a:r>
            <a:r>
              <a:rPr lang="en-US" sz="1600" dirty="0" err="1" smtClean="0"/>
              <a:t>bergelar</a:t>
            </a:r>
            <a:r>
              <a:rPr lang="en-US" sz="1600" dirty="0" smtClean="0"/>
              <a:t> </a:t>
            </a:r>
            <a:r>
              <a:rPr lang="en-US" sz="1600" dirty="0" err="1"/>
              <a:t>doktor</a:t>
            </a:r>
            <a:r>
              <a:rPr lang="en-US" sz="1600" dirty="0"/>
              <a:t> (S-3),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mempunyai</a:t>
            </a:r>
            <a:r>
              <a:rPr lang="en-US" sz="1600" dirty="0"/>
              <a:t> </a:t>
            </a:r>
            <a:r>
              <a:rPr lang="en-US" sz="1600" dirty="0" err="1"/>
              <a:t>bimbingan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program </a:t>
            </a:r>
            <a:r>
              <a:rPr lang="en-US" sz="1600" dirty="0" err="1"/>
              <a:t>doktor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</a:t>
            </a:r>
            <a:r>
              <a:rPr lang="en-US" sz="1600" dirty="0" err="1"/>
              <a:t>negeri</a:t>
            </a:r>
            <a:r>
              <a:rPr lang="en-US" sz="1600" dirty="0"/>
              <a:t>, </a:t>
            </a:r>
            <a:r>
              <a:rPr lang="en-US" sz="1600" dirty="0" err="1"/>
              <a:t>baik</a:t>
            </a:r>
            <a:r>
              <a:rPr lang="en-US" sz="1600" dirty="0"/>
              <a:t> program </a:t>
            </a:r>
            <a:r>
              <a:rPr lang="en-US" sz="1600" i="1" dirty="0"/>
              <a:t>doctor</a:t>
            </a:r>
            <a:r>
              <a:rPr lang="en-US" sz="1600" dirty="0"/>
              <a:t> </a:t>
            </a:r>
            <a:r>
              <a:rPr lang="en-US" sz="1600" i="1" dirty="0"/>
              <a:t>by course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i="1" dirty="0"/>
              <a:t>doctor by research</a:t>
            </a:r>
            <a:r>
              <a:rPr lang="en-US" sz="1600" dirty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memiliki</a:t>
            </a:r>
            <a:r>
              <a:rPr lang="en-US" sz="1600" dirty="0" smtClean="0"/>
              <a:t> minimal 2 </a:t>
            </a:r>
            <a:r>
              <a:rPr lang="en-US" sz="1600" dirty="0" err="1" smtClean="0"/>
              <a:t>artikel</a:t>
            </a:r>
            <a:r>
              <a:rPr lang="en-US" sz="1600" dirty="0" smtClean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penulis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(</a:t>
            </a:r>
            <a:r>
              <a:rPr lang="en-US" sz="1600" i="1" dirty="0"/>
              <a:t>first author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i="1" dirty="0"/>
              <a:t>corresponding author</a:t>
            </a:r>
            <a:r>
              <a:rPr lang="en-US" sz="1600" dirty="0"/>
              <a:t>) di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</a:t>
            </a:r>
            <a:r>
              <a:rPr lang="en-US" sz="1600" dirty="0" err="1"/>
              <a:t>bereputasi</a:t>
            </a:r>
            <a:r>
              <a:rPr lang="en-US" sz="1600" dirty="0" smtClean="0"/>
              <a:t>;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tim</a:t>
            </a:r>
            <a:r>
              <a:rPr lang="en-US" sz="1600" dirty="0"/>
              <a:t> </a:t>
            </a:r>
            <a:r>
              <a:rPr lang="en-US" sz="1600" dirty="0" smtClean="0"/>
              <a:t>:co-promotor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smtClean="0"/>
              <a:t>1 orang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r>
              <a:rPr lang="en-US" sz="1600" dirty="0"/>
              <a:t> </a:t>
            </a:r>
            <a:r>
              <a:rPr lang="en-US" sz="1600" dirty="0" err="1"/>
              <a:t>bimbingannya</a:t>
            </a:r>
            <a:endParaRPr lang="en-US" sz="16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33871"/>
              </p:ext>
            </p:extLst>
          </p:nvPr>
        </p:nvGraphicFramePr>
        <p:xfrm>
          <a:off x="4360333" y="5675254"/>
          <a:ext cx="77639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86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Tingkat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00"/>
                          </a:solidFill>
                        </a:rPr>
                        <a:t>Kesiapan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</a:rPr>
                        <a:t>Teknologi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ID" sz="1400" b="1" baseline="0" dirty="0" smtClean="0">
                          <a:solidFill>
                            <a:srgbClr val="000000"/>
                          </a:solidFill>
                        </a:rPr>
                        <a:t>(TKT)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6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1-2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80131" y="754912"/>
          <a:ext cx="3916372" cy="122191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959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8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SBK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Terapan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(</a:t>
                      </a:r>
                      <a:r>
                        <a:rPr lang="en-US" sz="1600" dirty="0" err="1" smtClean="0">
                          <a:sym typeface="Symbol" panose="05050102010706020507" pitchFamily="18" charset="2"/>
                        </a:rPr>
                        <a:t>maksimum</a:t>
                      </a:r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 Rp60 </a:t>
                      </a:r>
                      <a:r>
                        <a:rPr lang="en-US" sz="1600" dirty="0" err="1" smtClean="0">
                          <a:sym typeface="Symbol" panose="05050102010706020507" pitchFamily="18" charset="2"/>
                        </a:rPr>
                        <a:t>juta</a:t>
                      </a:r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2142" y="2113714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2142" y="4595391"/>
            <a:ext cx="572350" cy="4860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846423" y="904816"/>
          <a:ext cx="43491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KOMPETITIF NASIONAL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3615267" cy="389466"/>
          </a:xfrm>
        </p:spPr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20697"/>
            <a:ext cx="11388580" cy="775036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PENELITIAN </a:t>
            </a:r>
            <a:r>
              <a:rPr lang="en-US" sz="2800" b="1" dirty="0" smtClean="0"/>
              <a:t>PASCASARJANA-PENELITIAN PASCA </a:t>
            </a:r>
            <a:r>
              <a:rPr lang="en-US" sz="2800" b="1" dirty="0"/>
              <a:t>DOKTOR </a:t>
            </a:r>
            <a:r>
              <a:rPr lang="en-US" sz="2800" b="1" dirty="0" smtClean="0"/>
              <a:t>(PPS-PPD)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hlinkClick r:id="rId8" action="ppaction://hlinksldjump"/>
          </p:cNvPr>
          <p:cNvSpPr/>
          <p:nvPr/>
        </p:nvSpPr>
        <p:spPr>
          <a:xfrm>
            <a:off x="4546600" y="1948693"/>
            <a:ext cx="2413000" cy="24582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51320235"/>
              </p:ext>
            </p:extLst>
          </p:nvPr>
        </p:nvGraphicFramePr>
        <p:xfrm>
          <a:off x="6893855" y="2025890"/>
          <a:ext cx="4947753" cy="3727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950" y="1912899"/>
            <a:ext cx="704085" cy="9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38700" y="2789102"/>
            <a:ext cx="2310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meningkatkan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produktivitas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penelitian</a:t>
            </a:r>
            <a:r>
              <a:rPr lang="en-US" sz="1600" dirty="0" smtClean="0">
                <a:solidFill>
                  <a:schemeClr val="bg1"/>
                </a:solidFill>
              </a:rPr>
              <a:t> Program </a:t>
            </a:r>
            <a:r>
              <a:rPr lang="en-US" sz="1600" dirty="0" err="1" smtClean="0">
                <a:solidFill>
                  <a:schemeClr val="bg1"/>
                </a:solidFill>
              </a:rPr>
              <a:t>Pascasarjana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4670" y="2193437"/>
            <a:ext cx="119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PS-PD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72000" y="2805301"/>
            <a:ext cx="2293127" cy="13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3439" y="2757706"/>
            <a:ext cx="37880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</a:t>
            </a:r>
            <a:r>
              <a:rPr lang="en-US" sz="1600" dirty="0" err="1" smtClean="0"/>
              <a:t>etua</a:t>
            </a:r>
            <a:r>
              <a:rPr lang="en-US" sz="1600" dirty="0" smtClean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 smtClean="0"/>
              <a:t>berpendidikan</a:t>
            </a:r>
            <a:r>
              <a:rPr lang="en-US" sz="1600" dirty="0" smtClean="0"/>
              <a:t> S3 minimal </a:t>
            </a:r>
            <a:r>
              <a:rPr lang="en-US" sz="1600" dirty="0" err="1"/>
              <a:t>Lektor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yang </a:t>
            </a:r>
            <a:r>
              <a:rPr lang="en-US" sz="1600" dirty="0" err="1"/>
              <a:t>memiliki</a:t>
            </a:r>
            <a:r>
              <a:rPr lang="en-US" sz="1600" dirty="0"/>
              <a:t> h-index ≥ 3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sain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h</a:t>
            </a:r>
            <a:r>
              <a:rPr lang="en-US" sz="1600" dirty="0"/>
              <a:t>-index ≥ 2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</a:t>
            </a:r>
            <a:r>
              <a:rPr lang="en-US" sz="1600" dirty="0" err="1" smtClean="0"/>
              <a:t>eneliti</a:t>
            </a:r>
            <a:r>
              <a:rPr lang="en-US" sz="1600" dirty="0" smtClean="0"/>
              <a:t> </a:t>
            </a:r>
            <a:r>
              <a:rPr lang="en-US" sz="1600" dirty="0" err="1"/>
              <a:t>pasca</a:t>
            </a:r>
            <a:r>
              <a:rPr lang="en-US" sz="1600" dirty="0"/>
              <a:t> </a:t>
            </a:r>
            <a:r>
              <a:rPr lang="en-US" sz="1600" dirty="0" err="1"/>
              <a:t>doktor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publikasi</a:t>
            </a:r>
            <a:r>
              <a:rPr lang="en-US" sz="1600" dirty="0"/>
              <a:t> di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</a:t>
            </a:r>
            <a:r>
              <a:rPr lang="en-US" sz="1600" dirty="0" err="1"/>
              <a:t>bereputasi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lulus paling lama 3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pengusulan</a:t>
            </a:r>
            <a:r>
              <a:rPr lang="en-US" sz="1600" dirty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</a:t>
            </a:r>
            <a:r>
              <a:rPr lang="en-US" sz="1600" dirty="0" err="1" smtClean="0"/>
              <a:t>eneliti</a:t>
            </a:r>
            <a:r>
              <a:rPr lang="en-US" sz="1600" dirty="0" smtClean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boleh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institusi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pasca</a:t>
            </a:r>
            <a:r>
              <a:rPr lang="en-US" sz="1600" dirty="0"/>
              <a:t> </a:t>
            </a:r>
            <a:r>
              <a:rPr lang="en-US" sz="1600" dirty="0" err="1" smtClean="0"/>
              <a:t>doktor</a:t>
            </a:r>
            <a:r>
              <a:rPr lang="en-US" sz="1600" dirty="0"/>
              <a:t>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59811"/>
              </p:ext>
            </p:extLst>
          </p:nvPr>
        </p:nvGraphicFramePr>
        <p:xfrm>
          <a:off x="4351865" y="5772622"/>
          <a:ext cx="764540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8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86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Tingkat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00"/>
                          </a:solidFill>
                        </a:rPr>
                        <a:t>Kesiapan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</a:rPr>
                        <a:t>Teknologi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ID" sz="1400" b="1" baseline="0" dirty="0" smtClean="0">
                          <a:solidFill>
                            <a:srgbClr val="000000"/>
                          </a:solidFill>
                        </a:rPr>
                        <a:t>(TKT)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6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2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80131" y="754912"/>
          <a:ext cx="3916372" cy="103064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959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8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SBK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Penelitian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Terapan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92142" y="2113714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92142" y="4595391"/>
            <a:ext cx="572350" cy="4860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13861"/>
              </p:ext>
            </p:extLst>
          </p:nvPr>
        </p:nvGraphicFramePr>
        <p:xfrm>
          <a:off x="673100" y="904816"/>
          <a:ext cx="4522487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KOMPETITIF NASIONAL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STRATEGI SUKSES PENYUSUNAN PROPOSAL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literatur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eksploratori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proposal</a:t>
            </a:r>
            <a:endParaRPr lang="en-US" dirty="0"/>
          </a:p>
          <a:p>
            <a:pPr lvl="1"/>
            <a:r>
              <a:rPr lang="en-US" dirty="0" err="1" smtClean="0"/>
              <a:t>Artikel</a:t>
            </a:r>
            <a:r>
              <a:rPr lang="en-US" dirty="0" smtClean="0"/>
              <a:t> di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bereputasi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14853" y="3991168"/>
            <a:ext cx="86833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STRATEGI SUKSES PENYUSUNAN PROPOSAL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Tuliskan</a:t>
            </a:r>
            <a:r>
              <a:rPr lang="en-US" dirty="0" smtClean="0"/>
              <a:t> proposal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dinilai</a:t>
            </a:r>
            <a:r>
              <a:rPr lang="en-US" dirty="0" smtClean="0"/>
              <a:t> reviewer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pengusul</a:t>
            </a:r>
            <a:endParaRPr lang="en-US" dirty="0"/>
          </a:p>
          <a:p>
            <a:r>
              <a:rPr lang="en-US" dirty="0" smtClean="0"/>
              <a:t>Proposal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direview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reviewer </a:t>
            </a:r>
            <a:r>
              <a:rPr lang="en-US" dirty="0" err="1" smtClean="0"/>
              <a:t>nasional</a:t>
            </a:r>
            <a:endParaRPr lang="en-US" dirty="0"/>
          </a:p>
          <a:p>
            <a:r>
              <a:rPr lang="en-US" dirty="0" smtClean="0"/>
              <a:t>Reviewer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(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)</a:t>
            </a:r>
            <a:r>
              <a:rPr lang="en-US" dirty="0"/>
              <a:t>?</a:t>
            </a:r>
          </a:p>
          <a:p>
            <a:pPr lvl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mencapainya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pengusul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melakukannya</a:t>
            </a:r>
            <a:r>
              <a:rPr lang="en-US" dirty="0" smtClean="0"/>
              <a:t> (SDM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)</a:t>
            </a:r>
            <a:r>
              <a:rPr lang="en-US" dirty="0"/>
              <a:t>?</a:t>
            </a:r>
          </a:p>
          <a:p>
            <a:pPr lvl="1"/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SUMBER KEGAGALAN-PD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7400" y="381000"/>
            <a:ext cx="9817100" cy="3962400"/>
          </a:xfrm>
        </p:spPr>
        <p:txBody>
          <a:bodyPr numCol="2">
            <a:noAutofit/>
          </a:bodyPr>
          <a:lstStyle/>
          <a:p>
            <a:r>
              <a:rPr lang="en-US" sz="1800" dirty="0" err="1" smtClean="0"/>
              <a:t>Terburu-buru</a:t>
            </a:r>
            <a:endParaRPr lang="en-US" sz="1800" dirty="0"/>
          </a:p>
          <a:p>
            <a:r>
              <a:rPr lang="en-US" sz="1800" dirty="0" err="1" smtClean="0"/>
              <a:t>Menunggu</a:t>
            </a:r>
            <a:r>
              <a:rPr lang="en-US" sz="1800" dirty="0" smtClean="0"/>
              <a:t>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detik-detik</a:t>
            </a:r>
            <a:r>
              <a:rPr lang="en-US" sz="1800" dirty="0" smtClean="0"/>
              <a:t> </a:t>
            </a:r>
            <a:r>
              <a:rPr lang="en-US" sz="1800" dirty="0" err="1" smtClean="0"/>
              <a:t>terakhir</a:t>
            </a:r>
            <a:endParaRPr lang="en-US" sz="1800" dirty="0"/>
          </a:p>
          <a:p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mengikuti</a:t>
            </a:r>
            <a:r>
              <a:rPr lang="en-US" sz="1800" dirty="0" smtClean="0"/>
              <a:t> </a:t>
            </a:r>
            <a:r>
              <a:rPr lang="en-US" sz="1800" dirty="0" err="1" smtClean="0"/>
              <a:t>panduan</a:t>
            </a:r>
            <a:endParaRPr lang="en-US" sz="1800" dirty="0" smtClean="0"/>
          </a:p>
          <a:p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pengusul</a:t>
            </a:r>
            <a:endParaRPr lang="en-US" sz="1800" dirty="0" smtClean="0"/>
          </a:p>
          <a:p>
            <a:r>
              <a:rPr lang="en-US" sz="1800" dirty="0" err="1" smtClean="0"/>
              <a:t>Belum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rekam</a:t>
            </a:r>
            <a:r>
              <a:rPr lang="en-US" sz="1800" dirty="0" smtClean="0"/>
              <a:t> </a:t>
            </a:r>
            <a:r>
              <a:rPr lang="en-US" sz="1800" dirty="0" err="1" smtClean="0"/>
              <a:t>jejak</a:t>
            </a:r>
            <a:endParaRPr lang="en-US" sz="1800" dirty="0" smtClean="0"/>
          </a:p>
          <a:p>
            <a:r>
              <a:rPr lang="en-US" sz="1800" dirty="0" err="1" smtClean="0"/>
              <a:t>Bidang</a:t>
            </a:r>
            <a:r>
              <a:rPr lang="en-US" sz="1800" dirty="0" smtClean="0"/>
              <a:t> </a:t>
            </a:r>
            <a:r>
              <a:rPr lang="en-US" sz="1800" dirty="0" err="1" smtClean="0"/>
              <a:t>fokus</a:t>
            </a:r>
            <a:r>
              <a:rPr lang="en-US" sz="1800" dirty="0" smtClean="0"/>
              <a:t>, </a:t>
            </a:r>
            <a:r>
              <a:rPr lang="en-US" sz="1800" dirty="0" err="1" smtClean="0"/>
              <a:t>tema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topik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endParaRPr lang="en-US" sz="1800" dirty="0" smtClean="0"/>
          </a:p>
          <a:p>
            <a:r>
              <a:rPr lang="en-US" sz="1800" dirty="0" smtClean="0"/>
              <a:t>TKT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endParaRPr lang="en-US" sz="1800" dirty="0" smtClean="0"/>
          </a:p>
          <a:p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kebaruan</a:t>
            </a:r>
            <a:endParaRPr lang="en-US" sz="1800" dirty="0" smtClean="0"/>
          </a:p>
          <a:p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roadmap (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 smtClean="0"/>
              <a:t>)</a:t>
            </a:r>
          </a:p>
          <a:p>
            <a:r>
              <a:rPr lang="en-US" sz="1800" dirty="0" err="1" smtClean="0"/>
              <a:t>Kompetensi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endParaRPr lang="en-US" sz="1800" dirty="0" smtClean="0"/>
          </a:p>
          <a:p>
            <a:r>
              <a:rPr lang="en-US" sz="1800" dirty="0" err="1" smtClean="0"/>
              <a:t>Luaran</a:t>
            </a:r>
            <a:r>
              <a:rPr lang="en-US" sz="1800" dirty="0" smtClean="0"/>
              <a:t> </a:t>
            </a:r>
            <a:r>
              <a:rPr lang="en-US" sz="1800" dirty="0" err="1" smtClean="0"/>
              <a:t>wajib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diminta</a:t>
            </a:r>
            <a:endParaRPr lang="en-US" sz="1800" dirty="0" smtClean="0"/>
          </a:p>
          <a:p>
            <a:r>
              <a:rPr lang="en-US" sz="1800" dirty="0" err="1" smtClean="0"/>
              <a:t>Metode</a:t>
            </a:r>
            <a:r>
              <a:rPr lang="en-US" sz="1800" dirty="0" smtClean="0"/>
              <a:t> </a:t>
            </a:r>
            <a:r>
              <a:rPr lang="en-US" sz="1800" dirty="0" err="1"/>
              <a:t>tahapan</a:t>
            </a:r>
            <a:r>
              <a:rPr lang="en-US" sz="1800" dirty="0"/>
              <a:t> target </a:t>
            </a:r>
            <a:r>
              <a:rPr lang="en-US" sz="1800" dirty="0" err="1"/>
              <a:t>capaian</a:t>
            </a:r>
            <a:r>
              <a:rPr lang="en-US" sz="1800" dirty="0"/>
              <a:t> </a:t>
            </a:r>
            <a:r>
              <a:rPr lang="en-US" sz="1800" dirty="0" err="1"/>
              <a:t>luaran</a:t>
            </a:r>
            <a:r>
              <a:rPr lang="en-US" sz="1800" dirty="0"/>
              <a:t> </a:t>
            </a:r>
            <a:r>
              <a:rPr lang="en-US" sz="1800" dirty="0" err="1"/>
              <a:t>wajib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wajar</a:t>
            </a:r>
            <a:endParaRPr lang="en-US" sz="1800" dirty="0" smtClean="0"/>
          </a:p>
          <a:p>
            <a:r>
              <a:rPr lang="en-US" sz="1800" dirty="0" err="1" smtClean="0"/>
              <a:t>Jadwal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endParaRPr lang="en-US" sz="1800" dirty="0" smtClean="0"/>
          </a:p>
          <a:p>
            <a:r>
              <a:rPr lang="en-US" sz="1800" dirty="0" err="1" smtClean="0"/>
              <a:t>Referensi</a:t>
            </a:r>
            <a:r>
              <a:rPr lang="en-US" sz="1800" dirty="0" smtClean="0"/>
              <a:t> </a:t>
            </a:r>
            <a:r>
              <a:rPr lang="en-US" sz="1800" dirty="0" err="1" smtClean="0"/>
              <a:t>bukan</a:t>
            </a:r>
            <a:r>
              <a:rPr lang="en-US" sz="1800" dirty="0" smtClean="0"/>
              <a:t> </a:t>
            </a:r>
            <a:r>
              <a:rPr lang="en-US" sz="1800" dirty="0" err="1" smtClean="0"/>
              <a:t>terbaru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primer </a:t>
            </a:r>
          </a:p>
          <a:p>
            <a:r>
              <a:rPr lang="en-US" sz="1800" i="1" dirty="0" err="1" smtClean="0"/>
              <a:t>Reputasi</a:t>
            </a:r>
            <a:r>
              <a:rPr lang="en-US" sz="1800" i="1" dirty="0" smtClean="0"/>
              <a:t> </a:t>
            </a:r>
            <a:r>
              <a:rPr lang="en-US" sz="1800" i="1" dirty="0" err="1"/>
              <a:t>mitra</a:t>
            </a:r>
            <a:r>
              <a:rPr lang="en-US" sz="1800" i="1" dirty="0"/>
              <a:t> </a:t>
            </a:r>
            <a:r>
              <a:rPr lang="en-US" sz="1800" i="1" dirty="0" err="1"/>
              <a:t>kerjasama</a:t>
            </a:r>
            <a:r>
              <a:rPr lang="en-US" sz="1800" i="1" dirty="0"/>
              <a:t> </a:t>
            </a:r>
            <a:r>
              <a:rPr lang="en-US" sz="1800" i="1" dirty="0" err="1" smtClean="0"/>
              <a:t>penelitian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rendah</a:t>
            </a:r>
            <a:endParaRPr lang="en-US" sz="1800" i="1" dirty="0" smtClean="0"/>
          </a:p>
          <a:p>
            <a:r>
              <a:rPr lang="en-US" sz="1800" i="1" dirty="0" err="1" smtClean="0"/>
              <a:t>Mitra</a:t>
            </a:r>
            <a:r>
              <a:rPr lang="en-US" sz="1800" i="1" dirty="0" smtClean="0"/>
              <a:t> </a:t>
            </a:r>
            <a:r>
              <a:rPr lang="en-US" sz="1800" i="1" dirty="0" err="1"/>
              <a:t>kerjasama</a:t>
            </a:r>
            <a:r>
              <a:rPr lang="en-US" sz="1800" i="1" dirty="0"/>
              <a:t> </a:t>
            </a:r>
            <a:r>
              <a:rPr lang="en-US" sz="1800" i="1" dirty="0" err="1"/>
              <a:t>penelitian</a:t>
            </a:r>
            <a:r>
              <a:rPr lang="en-US" sz="1800" i="1" dirty="0"/>
              <a:t> </a:t>
            </a:r>
            <a:r>
              <a:rPr lang="en-US" sz="1800" i="1" dirty="0" err="1" smtClean="0"/>
              <a:t>tidak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relevan</a:t>
            </a:r>
            <a:endParaRPr lang="en-US" sz="1800" i="1" dirty="0" smtClean="0"/>
          </a:p>
          <a:p>
            <a:r>
              <a:rPr lang="en-US" sz="1800" i="1" dirty="0" err="1" smtClean="0"/>
              <a:t>Tidak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ada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dukungan</a:t>
            </a:r>
            <a:r>
              <a:rPr lang="en-US" sz="1800" i="1" dirty="0" smtClean="0"/>
              <a:t> </a:t>
            </a:r>
            <a:r>
              <a:rPr lang="en-US" sz="1800" i="1" dirty="0" err="1"/>
              <a:t>pendanaan</a:t>
            </a:r>
            <a:r>
              <a:rPr lang="en-US" sz="1800" i="1" dirty="0"/>
              <a:t> </a:t>
            </a:r>
            <a:r>
              <a:rPr lang="en-US" sz="1800" i="1" dirty="0" err="1" smtClean="0"/>
              <a:t>dari</a:t>
            </a:r>
            <a:r>
              <a:rPr lang="en-US" sz="1800" i="1" dirty="0"/>
              <a:t> </a:t>
            </a:r>
            <a:r>
              <a:rPr lang="en-US" sz="1800" i="1" dirty="0" err="1" smtClean="0"/>
              <a:t>mitra</a:t>
            </a:r>
            <a:r>
              <a:rPr lang="en-US" sz="1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SUMBER KEGAGALAN-PT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7400" y="381000"/>
            <a:ext cx="9817100" cy="3962400"/>
          </a:xfrm>
        </p:spPr>
        <p:txBody>
          <a:bodyPr numCol="2">
            <a:noAutofit/>
          </a:bodyPr>
          <a:lstStyle/>
          <a:p>
            <a:r>
              <a:rPr lang="en-US" sz="1800" dirty="0" err="1" smtClean="0"/>
              <a:t>Terburu-buru</a:t>
            </a:r>
            <a:endParaRPr lang="en-US" sz="1800" dirty="0"/>
          </a:p>
          <a:p>
            <a:r>
              <a:rPr lang="en-US" sz="1800" dirty="0" err="1" smtClean="0"/>
              <a:t>Menunggu</a:t>
            </a:r>
            <a:r>
              <a:rPr lang="en-US" sz="1800" dirty="0" smtClean="0"/>
              <a:t>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detik-detik</a:t>
            </a:r>
            <a:r>
              <a:rPr lang="en-US" sz="1800" dirty="0" smtClean="0"/>
              <a:t> </a:t>
            </a:r>
            <a:r>
              <a:rPr lang="en-US" sz="1800" dirty="0" err="1" smtClean="0"/>
              <a:t>terakhir</a:t>
            </a:r>
            <a:endParaRPr lang="en-US" sz="1800" dirty="0"/>
          </a:p>
          <a:p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mengikuti</a:t>
            </a:r>
            <a:r>
              <a:rPr lang="en-US" sz="1800" dirty="0" smtClean="0"/>
              <a:t> </a:t>
            </a:r>
            <a:r>
              <a:rPr lang="en-US" sz="1800" dirty="0" err="1" smtClean="0"/>
              <a:t>panduan</a:t>
            </a:r>
            <a:endParaRPr lang="en-US" sz="1800" dirty="0" smtClean="0"/>
          </a:p>
          <a:p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pengusul</a:t>
            </a:r>
            <a:endParaRPr lang="en-US" sz="1800" dirty="0" smtClean="0"/>
          </a:p>
          <a:p>
            <a:r>
              <a:rPr lang="en-US" sz="1800" dirty="0" err="1" smtClean="0"/>
              <a:t>Belum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rekam</a:t>
            </a:r>
            <a:r>
              <a:rPr lang="en-US" sz="1800" dirty="0" smtClean="0"/>
              <a:t> </a:t>
            </a:r>
            <a:r>
              <a:rPr lang="en-US" sz="1800" dirty="0" err="1" smtClean="0"/>
              <a:t>jejak</a:t>
            </a:r>
            <a:endParaRPr lang="en-US" sz="1800" dirty="0" smtClean="0"/>
          </a:p>
          <a:p>
            <a:r>
              <a:rPr lang="en-US" sz="1800" dirty="0" err="1" smtClean="0"/>
              <a:t>Bidang</a:t>
            </a:r>
            <a:r>
              <a:rPr lang="en-US" sz="1800" dirty="0" smtClean="0"/>
              <a:t> </a:t>
            </a:r>
            <a:r>
              <a:rPr lang="en-US" sz="1800" dirty="0" err="1" smtClean="0"/>
              <a:t>fokus</a:t>
            </a:r>
            <a:r>
              <a:rPr lang="en-US" sz="1800" dirty="0" smtClean="0"/>
              <a:t>, </a:t>
            </a:r>
            <a:r>
              <a:rPr lang="en-US" sz="1800" dirty="0" err="1" smtClean="0"/>
              <a:t>tema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topik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endParaRPr lang="en-US" sz="1800" dirty="0" smtClean="0"/>
          </a:p>
          <a:p>
            <a:r>
              <a:rPr lang="en-US" sz="1800" dirty="0" smtClean="0"/>
              <a:t>TKT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endParaRPr lang="en-US" sz="1800" dirty="0" smtClean="0"/>
          </a:p>
          <a:p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kebaruan</a:t>
            </a:r>
            <a:endParaRPr lang="en-US" sz="1800" dirty="0"/>
          </a:p>
          <a:p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roadmap (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Kompetensi</a:t>
            </a:r>
            <a:r>
              <a:rPr lang="en-US" sz="1800" dirty="0"/>
              <a:t> </a:t>
            </a:r>
            <a:r>
              <a:rPr lang="en-US" sz="1800" dirty="0" err="1"/>
              <a:t>peneliti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endParaRPr lang="en-US" sz="1800" dirty="0"/>
          </a:p>
          <a:p>
            <a:r>
              <a:rPr lang="en-US" sz="1800" dirty="0" err="1"/>
              <a:t>Luaran</a:t>
            </a:r>
            <a:r>
              <a:rPr lang="en-US" sz="1800" dirty="0"/>
              <a:t> </a:t>
            </a:r>
            <a:r>
              <a:rPr lang="en-US" sz="1800" dirty="0" err="1"/>
              <a:t>wajib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yang </a:t>
            </a:r>
            <a:r>
              <a:rPr lang="en-US" sz="1800" dirty="0" err="1"/>
              <a:t>diminta</a:t>
            </a:r>
            <a:endParaRPr lang="en-US" sz="1800" dirty="0"/>
          </a:p>
          <a:p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tahapan</a:t>
            </a:r>
            <a:r>
              <a:rPr lang="en-US" sz="1800" dirty="0"/>
              <a:t> target </a:t>
            </a:r>
            <a:r>
              <a:rPr lang="en-US" sz="1800" dirty="0" err="1"/>
              <a:t>capaian</a:t>
            </a:r>
            <a:r>
              <a:rPr lang="en-US" sz="1800" dirty="0"/>
              <a:t> </a:t>
            </a:r>
            <a:r>
              <a:rPr lang="en-US" sz="1800" dirty="0" err="1"/>
              <a:t>luaran</a:t>
            </a:r>
            <a:r>
              <a:rPr lang="en-US" sz="1800" dirty="0"/>
              <a:t> </a:t>
            </a:r>
            <a:r>
              <a:rPr lang="en-US" sz="1800" dirty="0" err="1"/>
              <a:t>wajib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wajar</a:t>
            </a:r>
            <a:endParaRPr lang="en-US" sz="1800" dirty="0"/>
          </a:p>
          <a:p>
            <a:r>
              <a:rPr lang="en-US" sz="1800" dirty="0" err="1"/>
              <a:t>Jadwal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endParaRPr lang="en-US" sz="1800" dirty="0"/>
          </a:p>
          <a:p>
            <a:r>
              <a:rPr lang="en-US" sz="1800" dirty="0" err="1"/>
              <a:t>Referensi</a:t>
            </a:r>
            <a:r>
              <a:rPr lang="en-US" sz="1800" dirty="0"/>
              <a:t> </a:t>
            </a:r>
            <a:r>
              <a:rPr lang="en-US" sz="1800" dirty="0" err="1"/>
              <a:t>bukan</a:t>
            </a:r>
            <a:r>
              <a:rPr lang="en-US" sz="1800" dirty="0"/>
              <a:t> </a:t>
            </a:r>
            <a:r>
              <a:rPr lang="en-US" sz="1800" dirty="0" err="1"/>
              <a:t>terbaru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primer </a:t>
            </a:r>
          </a:p>
          <a:p>
            <a:r>
              <a:rPr lang="en-US" sz="1800" dirty="0" err="1"/>
              <a:t>Reputasi</a:t>
            </a:r>
            <a:r>
              <a:rPr lang="en-US" sz="1800" dirty="0"/>
              <a:t> </a:t>
            </a:r>
            <a:r>
              <a:rPr lang="en-US" sz="1800" dirty="0" err="1"/>
              <a:t>mitra</a:t>
            </a:r>
            <a:r>
              <a:rPr lang="en-US" sz="1800" dirty="0"/>
              <a:t> </a:t>
            </a:r>
            <a:r>
              <a:rPr lang="en-US" sz="1800" dirty="0" err="1"/>
              <a:t>kerjasama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err="1"/>
              <a:t>rendah</a:t>
            </a:r>
            <a:endParaRPr lang="en-US" sz="1800" dirty="0"/>
          </a:p>
          <a:p>
            <a:r>
              <a:rPr lang="en-US" sz="1800" dirty="0" err="1"/>
              <a:t>Mitra</a:t>
            </a:r>
            <a:r>
              <a:rPr lang="en-US" sz="1800" dirty="0"/>
              <a:t> </a:t>
            </a:r>
            <a:r>
              <a:rPr lang="en-US" sz="1800" dirty="0" err="1"/>
              <a:t>kerjasama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relevan</a:t>
            </a:r>
            <a:endParaRPr lang="en-US" sz="1800" dirty="0"/>
          </a:p>
          <a:p>
            <a:r>
              <a:rPr lang="en-US" sz="1800" i="1" dirty="0" err="1"/>
              <a:t>Tidak</a:t>
            </a:r>
            <a:r>
              <a:rPr lang="en-US" sz="1800" i="1" dirty="0"/>
              <a:t> </a:t>
            </a:r>
            <a:r>
              <a:rPr lang="en-US" sz="1800" i="1" dirty="0" err="1"/>
              <a:t>ada</a:t>
            </a:r>
            <a:r>
              <a:rPr lang="en-US" sz="1800" i="1" dirty="0"/>
              <a:t> </a:t>
            </a:r>
            <a:r>
              <a:rPr lang="en-US" sz="1800" i="1" dirty="0" err="1"/>
              <a:t>dukungan</a:t>
            </a:r>
            <a:r>
              <a:rPr lang="en-US" sz="1800" i="1" dirty="0"/>
              <a:t> </a:t>
            </a:r>
            <a:r>
              <a:rPr lang="en-US" sz="1800" i="1" dirty="0" err="1"/>
              <a:t>pendanaan</a:t>
            </a:r>
            <a:r>
              <a:rPr lang="en-US" sz="1800" i="1" dirty="0"/>
              <a:t> </a:t>
            </a:r>
            <a:r>
              <a:rPr lang="en-US" sz="1800" i="1" dirty="0" err="1"/>
              <a:t>dari</a:t>
            </a:r>
            <a:r>
              <a:rPr lang="en-US" sz="1800" i="1" dirty="0"/>
              <a:t> </a:t>
            </a:r>
            <a:r>
              <a:rPr lang="en-US" sz="1800" i="1" dirty="0" err="1"/>
              <a:t>mitra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SUMBER KEGAGALAN-PP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7400" y="381000"/>
            <a:ext cx="9817100" cy="3962400"/>
          </a:xfrm>
        </p:spPr>
        <p:txBody>
          <a:bodyPr numCol="2">
            <a:noAutofit/>
          </a:bodyPr>
          <a:lstStyle/>
          <a:p>
            <a:r>
              <a:rPr lang="en-US" sz="1800" dirty="0" err="1" smtClean="0"/>
              <a:t>Terburu-buru</a:t>
            </a:r>
            <a:endParaRPr lang="en-US" sz="1800" dirty="0"/>
          </a:p>
          <a:p>
            <a:r>
              <a:rPr lang="en-US" sz="1800" dirty="0" err="1" smtClean="0"/>
              <a:t>Menunggu</a:t>
            </a:r>
            <a:r>
              <a:rPr lang="en-US" sz="1800" dirty="0" smtClean="0"/>
              <a:t>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detik-detik</a:t>
            </a:r>
            <a:r>
              <a:rPr lang="en-US" sz="1800" dirty="0" smtClean="0"/>
              <a:t> </a:t>
            </a:r>
            <a:r>
              <a:rPr lang="en-US" sz="1800" dirty="0" err="1" smtClean="0"/>
              <a:t>terakhir</a:t>
            </a:r>
            <a:endParaRPr lang="en-US" sz="1800" dirty="0"/>
          </a:p>
          <a:p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mengikuti</a:t>
            </a:r>
            <a:r>
              <a:rPr lang="en-US" sz="1800" dirty="0" smtClean="0"/>
              <a:t> </a:t>
            </a:r>
            <a:r>
              <a:rPr lang="en-US" sz="1800" dirty="0" err="1" smtClean="0"/>
              <a:t>panduan</a:t>
            </a:r>
            <a:endParaRPr lang="en-US" sz="1800" dirty="0" smtClean="0"/>
          </a:p>
          <a:p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pengusul</a:t>
            </a:r>
            <a:endParaRPr lang="en-US" sz="1800" dirty="0" smtClean="0"/>
          </a:p>
          <a:p>
            <a:r>
              <a:rPr lang="en-US" sz="1800" dirty="0" err="1" smtClean="0"/>
              <a:t>Belum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rekam</a:t>
            </a:r>
            <a:r>
              <a:rPr lang="en-US" sz="1800" dirty="0" smtClean="0"/>
              <a:t> </a:t>
            </a:r>
            <a:r>
              <a:rPr lang="en-US" sz="1800" dirty="0" err="1" smtClean="0"/>
              <a:t>jejak</a:t>
            </a:r>
            <a:endParaRPr lang="en-US" sz="1800" dirty="0" smtClean="0"/>
          </a:p>
          <a:p>
            <a:r>
              <a:rPr lang="en-US" sz="1800" dirty="0" err="1" smtClean="0"/>
              <a:t>Bidang</a:t>
            </a:r>
            <a:r>
              <a:rPr lang="en-US" sz="1800" dirty="0" smtClean="0"/>
              <a:t> </a:t>
            </a:r>
            <a:r>
              <a:rPr lang="en-US" sz="1800" dirty="0" err="1" smtClean="0"/>
              <a:t>fokus</a:t>
            </a:r>
            <a:r>
              <a:rPr lang="en-US" sz="1800" dirty="0" smtClean="0"/>
              <a:t>, </a:t>
            </a:r>
            <a:r>
              <a:rPr lang="en-US" sz="1800" dirty="0" err="1" smtClean="0"/>
              <a:t>tema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topik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endParaRPr lang="en-US" sz="1800" dirty="0" smtClean="0"/>
          </a:p>
          <a:p>
            <a:r>
              <a:rPr lang="en-US" sz="1800" dirty="0" smtClean="0"/>
              <a:t>TKT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endParaRPr lang="en-US" sz="1800" dirty="0" smtClean="0"/>
          </a:p>
          <a:p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kebaruan</a:t>
            </a:r>
            <a:endParaRPr lang="en-US" sz="1800" dirty="0"/>
          </a:p>
          <a:p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roadmap (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Kompetensi</a:t>
            </a:r>
            <a:r>
              <a:rPr lang="en-US" sz="1800" dirty="0"/>
              <a:t> </a:t>
            </a:r>
            <a:r>
              <a:rPr lang="en-US" sz="1800" dirty="0" err="1"/>
              <a:t>peneliti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endParaRPr lang="en-US" sz="1800" dirty="0"/>
          </a:p>
          <a:p>
            <a:r>
              <a:rPr lang="en-US" sz="1800" dirty="0" err="1"/>
              <a:t>Luaran</a:t>
            </a:r>
            <a:r>
              <a:rPr lang="en-US" sz="1800" dirty="0"/>
              <a:t> </a:t>
            </a:r>
            <a:r>
              <a:rPr lang="en-US" sz="1800" dirty="0" err="1"/>
              <a:t>wajib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yang </a:t>
            </a:r>
            <a:r>
              <a:rPr lang="en-US" sz="1800" dirty="0" err="1"/>
              <a:t>diminta</a:t>
            </a:r>
            <a:endParaRPr lang="en-US" sz="1800" dirty="0"/>
          </a:p>
          <a:p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tahapan</a:t>
            </a:r>
            <a:r>
              <a:rPr lang="en-US" sz="1800" dirty="0"/>
              <a:t> target </a:t>
            </a:r>
            <a:r>
              <a:rPr lang="en-US" sz="1800" dirty="0" err="1"/>
              <a:t>capaian</a:t>
            </a:r>
            <a:r>
              <a:rPr lang="en-US" sz="1800" dirty="0"/>
              <a:t> </a:t>
            </a:r>
            <a:r>
              <a:rPr lang="en-US" sz="1800" dirty="0" err="1"/>
              <a:t>luaran</a:t>
            </a:r>
            <a:r>
              <a:rPr lang="en-US" sz="1800" dirty="0"/>
              <a:t> </a:t>
            </a:r>
            <a:r>
              <a:rPr lang="en-US" sz="1800" dirty="0" err="1"/>
              <a:t>wajib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wajar</a:t>
            </a:r>
            <a:endParaRPr lang="en-US" sz="1800" dirty="0"/>
          </a:p>
          <a:p>
            <a:r>
              <a:rPr lang="en-US" sz="1800" dirty="0" err="1"/>
              <a:t>Jadwal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endParaRPr lang="en-US" sz="1800" dirty="0"/>
          </a:p>
          <a:p>
            <a:r>
              <a:rPr lang="en-US" sz="1800" dirty="0" err="1"/>
              <a:t>Referensi</a:t>
            </a:r>
            <a:r>
              <a:rPr lang="en-US" sz="1800" dirty="0"/>
              <a:t> </a:t>
            </a:r>
            <a:r>
              <a:rPr lang="en-US" sz="1800" dirty="0" err="1"/>
              <a:t>bukan</a:t>
            </a:r>
            <a:r>
              <a:rPr lang="en-US" sz="1800" dirty="0"/>
              <a:t> </a:t>
            </a:r>
            <a:r>
              <a:rPr lang="en-US" sz="1800" dirty="0" err="1"/>
              <a:t>terbaru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primer </a:t>
            </a:r>
          </a:p>
          <a:p>
            <a:r>
              <a:rPr lang="en-US" sz="1800" dirty="0" err="1"/>
              <a:t>Reputasi</a:t>
            </a:r>
            <a:r>
              <a:rPr lang="en-US" sz="1800" dirty="0"/>
              <a:t> </a:t>
            </a:r>
            <a:r>
              <a:rPr lang="en-US" sz="1800" dirty="0" err="1"/>
              <a:t>mitra</a:t>
            </a:r>
            <a:r>
              <a:rPr lang="en-US" sz="1800" dirty="0"/>
              <a:t> </a:t>
            </a:r>
            <a:r>
              <a:rPr lang="en-US" sz="1800" dirty="0" err="1"/>
              <a:t>kerjasama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err="1"/>
              <a:t>rendah</a:t>
            </a:r>
            <a:endParaRPr lang="en-US" sz="1800" dirty="0"/>
          </a:p>
          <a:p>
            <a:r>
              <a:rPr lang="en-US" sz="1800" dirty="0" err="1"/>
              <a:t>Mitra</a:t>
            </a:r>
            <a:r>
              <a:rPr lang="en-US" sz="1800" dirty="0"/>
              <a:t> </a:t>
            </a:r>
            <a:r>
              <a:rPr lang="en-US" sz="1800" dirty="0" err="1"/>
              <a:t>kerjasama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relevan</a:t>
            </a:r>
            <a:endParaRPr lang="en-US" sz="1800" dirty="0"/>
          </a:p>
          <a:p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dukungan</a:t>
            </a:r>
            <a:r>
              <a:rPr lang="en-US" sz="1800" dirty="0"/>
              <a:t> </a:t>
            </a:r>
            <a:r>
              <a:rPr lang="en-US" sz="1800" dirty="0" err="1"/>
              <a:t>pendanaan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mitra</a:t>
            </a:r>
            <a:r>
              <a:rPr lang="en-US" sz="1800" dirty="0"/>
              <a:t> 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  <p:sp>
        <p:nvSpPr>
          <p:cNvPr id="5" name="Curved Left Arrow 4">
            <a:hlinkClick r:id="rId2" action="ppaction://hlinksldjump"/>
          </p:cNvPr>
          <p:cNvSpPr/>
          <p:nvPr/>
        </p:nvSpPr>
        <p:spPr>
          <a:xfrm>
            <a:off x="2480733" y="5063067"/>
            <a:ext cx="1143002" cy="98213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87338" y="1158949"/>
            <a:ext cx="9507437" cy="272193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108000" anchor="ctr"/>
          <a:lstStyle/>
          <a:p>
            <a:pPr algn="ctr">
              <a:defRPr/>
            </a:pPr>
            <a:endParaRPr lang="id-ID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5004" y="1857787"/>
            <a:ext cx="84592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TAHAPAN SELEKSI ADMINISTRASI</a:t>
            </a:r>
          </a:p>
          <a:p>
            <a:pPr algn="ctr">
              <a:defRPr/>
            </a:pPr>
            <a:endParaRPr lang="en-US" sz="4000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623" y="1320240"/>
            <a:ext cx="2098144" cy="19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982" y="365125"/>
            <a:ext cx="10515600" cy="568129"/>
          </a:xfrm>
        </p:spPr>
        <p:txBody>
          <a:bodyPr>
            <a:normAutofit fontScale="90000"/>
          </a:bodyPr>
          <a:lstStyle/>
          <a:p>
            <a:r>
              <a:rPr lang="en-US" sz="2800" u="sng" dirty="0"/>
              <a:t>❶ </a:t>
            </a:r>
            <a:r>
              <a:rPr lang="en-US" sz="2800" u="sng" dirty="0" err="1"/>
              <a:t>Evaluasi</a:t>
            </a:r>
            <a:r>
              <a:rPr lang="en-US" sz="2800" u="sng" dirty="0"/>
              <a:t> </a:t>
            </a:r>
            <a:r>
              <a:rPr lang="en-US" sz="2800" u="sng" dirty="0" err="1"/>
              <a:t>Administrasi</a:t>
            </a:r>
            <a:r>
              <a:rPr lang="en-US" sz="2800" u="sng" dirty="0"/>
              <a:t> (</a:t>
            </a:r>
            <a:r>
              <a:rPr lang="en-US" sz="2800" u="sng" dirty="0" err="1"/>
              <a:t>Kualifikasi</a:t>
            </a:r>
            <a:r>
              <a:rPr lang="en-US" sz="2800" u="sng" dirty="0"/>
              <a:t>, 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/>
              <a:t>jejak</a:t>
            </a:r>
            <a:r>
              <a:rPr lang="en-US" sz="2800" u="sng" dirty="0"/>
              <a:t>, </a:t>
            </a:r>
            <a:r>
              <a:rPr lang="en-US" sz="2800" u="sng" dirty="0" err="1"/>
              <a:t>dan</a:t>
            </a:r>
            <a:r>
              <a:rPr lang="en-US" sz="2800" u="sng" dirty="0"/>
              <a:t> </a:t>
            </a:r>
            <a:r>
              <a:rPr lang="en-US" sz="2800" u="sng" dirty="0" err="1"/>
              <a:t>Dokumen</a:t>
            </a:r>
            <a:r>
              <a:rPr lang="en-US" sz="2800" u="sng" dirty="0"/>
              <a:t> </a:t>
            </a:r>
            <a:r>
              <a:rPr lang="en-US" sz="2800" u="sng" dirty="0" err="1"/>
              <a:t>pendukung</a:t>
            </a:r>
            <a:r>
              <a:rPr lang="en-US" sz="2800" u="sng" dirty="0"/>
              <a:t>)</a:t>
            </a:r>
            <a:endParaRPr lang="en-ID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3276039-4800-4D0F-B25D-ED7C25D4C410}"/>
              </a:ext>
            </a:extLst>
          </p:cNvPr>
          <p:cNvGrpSpPr/>
          <p:nvPr/>
        </p:nvGrpSpPr>
        <p:grpSpPr>
          <a:xfrm>
            <a:off x="329876" y="1129552"/>
            <a:ext cx="10310927" cy="2507425"/>
            <a:chOff x="0" y="-473431"/>
            <a:chExt cx="7474427" cy="12647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6481167-C681-496D-A069-F823C56CE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800"/>
            <a:stretch/>
          </p:blipFill>
          <p:spPr>
            <a:xfrm>
              <a:off x="0" y="-281231"/>
              <a:ext cx="7474427" cy="1072514"/>
            </a:xfrm>
            <a:prstGeom prst="rect">
              <a:avLst/>
            </a:prstGeom>
          </p:spPr>
        </p:pic>
        <p:sp>
          <p:nvSpPr>
            <p:cNvPr id="35" name="Callout: Bent Line 34">
              <a:extLst>
                <a:ext uri="{FF2B5EF4-FFF2-40B4-BE49-F238E27FC236}">
                  <a16:creationId xmlns:a16="http://schemas.microsoft.com/office/drawing/2014/main" id="{F2769963-C78C-4759-A23E-06013A3F5DCE}"/>
                </a:ext>
              </a:extLst>
            </p:cNvPr>
            <p:cNvSpPr/>
            <p:nvPr/>
          </p:nvSpPr>
          <p:spPr>
            <a:xfrm>
              <a:off x="1675025" y="-473431"/>
              <a:ext cx="4295208" cy="29692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1997"/>
                <a:gd name="adj6" fmla="val -21867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JENDELA PENGUSUL </a:t>
              </a:r>
              <a:r>
                <a:rPr lang="en-US" sz="2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: PROFIL, </a:t>
              </a:r>
              <a:r>
                <a:rPr lang="en-US" sz="2000" b="1" dirty="0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REKAM JEJAK, </a:t>
              </a:r>
              <a:r>
                <a:rPr lang="en-US" sz="2000" b="1" dirty="0" err="1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dll</a:t>
              </a:r>
              <a:endParaRPr lang="en-ID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861" y="2085754"/>
            <a:ext cx="9146292" cy="421973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981480" y="2076398"/>
            <a:ext cx="1061523" cy="27037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9588" y="3119718"/>
            <a:ext cx="1143000" cy="403411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172202"/>
            <a:ext cx="5562600" cy="321732"/>
          </a:xfrm>
        </p:spPr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533400"/>
            <a:ext cx="10111316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PERATURAN </a:t>
            </a:r>
            <a:r>
              <a:rPr lang="en-US" dirty="0" err="1" smtClean="0"/>
              <a:t>dan</a:t>
            </a:r>
            <a:r>
              <a:rPr lang="en-US" dirty="0" smtClean="0"/>
              <a:t> PEDOMAN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6001" y="1600200"/>
            <a:ext cx="10111316" cy="420893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Buku</a:t>
            </a:r>
            <a:r>
              <a:rPr lang="en-US" sz="3200" dirty="0" smtClean="0"/>
              <a:t>  </a:t>
            </a:r>
            <a:r>
              <a:rPr lang="en-US" sz="3200" dirty="0" err="1" smtClean="0"/>
              <a:t>Panduan</a:t>
            </a:r>
            <a:r>
              <a:rPr lang="en-US" sz="3200" dirty="0" smtClean="0"/>
              <a:t> </a:t>
            </a:r>
            <a:r>
              <a:rPr lang="en-US" sz="3200" dirty="0" err="1" smtClean="0"/>
              <a:t>Pelaksanaan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Pengabdian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 </a:t>
            </a:r>
            <a:r>
              <a:rPr lang="en-US" sz="3200" dirty="0" err="1" smtClean="0"/>
              <a:t>Edisi</a:t>
            </a:r>
            <a:r>
              <a:rPr lang="en-US" sz="3200" dirty="0" smtClean="0"/>
              <a:t> XII </a:t>
            </a:r>
            <a:r>
              <a:rPr lang="en-US" sz="3200" dirty="0" err="1" smtClean="0"/>
              <a:t>Revisi</a:t>
            </a:r>
            <a:endParaRPr lang="en-US" sz="3200" dirty="0" smtClean="0"/>
          </a:p>
          <a:p>
            <a:r>
              <a:rPr lang="en-US" sz="3200" dirty="0">
                <a:hlinkClick r:id="rId2" action="ppaction://hlinkfile"/>
              </a:rPr>
              <a:t>SBK T</a:t>
            </a:r>
            <a:r>
              <a:rPr lang="en-US" sz="3200" dirty="0" smtClean="0">
                <a:hlinkClick r:id="rId2" action="ppaction://hlinkfile"/>
              </a:rPr>
              <a:t>ahun </a:t>
            </a:r>
            <a:r>
              <a:rPr lang="en-US" sz="3200" dirty="0">
                <a:hlinkClick r:id="rId2" action="ppaction://hlinkfile"/>
              </a:rPr>
              <a:t>2019 PMK No. </a:t>
            </a:r>
            <a:r>
              <a:rPr lang="en-US" sz="3200" dirty="0" smtClean="0">
                <a:hlinkClick r:id="rId2" action="ppaction://hlinkfile"/>
              </a:rPr>
              <a:t>69/PMK</a:t>
            </a:r>
            <a:r>
              <a:rPr lang="en-US" sz="3200" dirty="0">
                <a:hlinkClick r:id="rId2" action="ppaction://hlinkfile"/>
              </a:rPr>
              <a:t>.</a:t>
            </a:r>
            <a:r>
              <a:rPr lang="en-US" sz="3200" dirty="0" smtClean="0">
                <a:hlinkClick r:id="rId2" action="ppaction://hlinkfile"/>
              </a:rPr>
              <a:t>02/2018</a:t>
            </a:r>
            <a:endParaRPr lang="en-US" sz="3200" dirty="0" smtClean="0"/>
          </a:p>
          <a:p>
            <a:r>
              <a:rPr lang="en-US" sz="3200" dirty="0" smtClean="0"/>
              <a:t>SBM </a:t>
            </a:r>
            <a:r>
              <a:rPr lang="en-US" sz="3200" dirty="0" err="1" smtClean="0"/>
              <a:t>Tahun</a:t>
            </a:r>
            <a:r>
              <a:rPr lang="en-US" sz="3200" dirty="0"/>
              <a:t> 2020: </a:t>
            </a:r>
            <a:r>
              <a:rPr lang="en-US" sz="3200" dirty="0">
                <a:hlinkClick r:id="rId3" action="ppaction://hlinkfile"/>
              </a:rPr>
              <a:t>PMK Nomor </a:t>
            </a:r>
            <a:r>
              <a:rPr lang="en-US" sz="3200" dirty="0" smtClean="0">
                <a:hlinkClick r:id="rId3" action="ppaction://hlinkfile"/>
              </a:rPr>
              <a:t>78/PMK</a:t>
            </a:r>
            <a:r>
              <a:rPr lang="en-US" sz="3200" dirty="0">
                <a:hlinkClick r:id="rId3" action="ppaction://hlinkfile"/>
              </a:rPr>
              <a:t>.</a:t>
            </a:r>
            <a:r>
              <a:rPr lang="en-US" sz="3200" dirty="0" smtClean="0">
                <a:hlinkClick r:id="rId3" action="ppaction://hlinkfile"/>
              </a:rPr>
              <a:t>02</a:t>
            </a:r>
            <a:r>
              <a:rPr lang="en-US" sz="3200" dirty="0" smtClean="0"/>
              <a:t>/2019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62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smtClean="0"/>
              <a:t>❶ Evaluasi Administrasi (Kualifikasi, Rekam jejak, dan Dokumen pendukung)</a:t>
            </a:r>
            <a:endParaRPr lang="en-ID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81167-C681-496D-A069-F823C56CE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9" t="65480" r="2781" b="9171"/>
          <a:stretch/>
        </p:blipFill>
        <p:spPr>
          <a:xfrm>
            <a:off x="959372" y="1558978"/>
            <a:ext cx="9578714" cy="58461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59372" y="2248525"/>
            <a:ext cx="1220395" cy="62958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9876" y="2983042"/>
            <a:ext cx="6850503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ditampilkan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Simlitabmas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berdasar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PDDIKTI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876" y="4438043"/>
            <a:ext cx="7771999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Syarat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berstatus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aktif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05" y="2730361"/>
            <a:ext cx="2505075" cy="182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01875" y="4290613"/>
            <a:ext cx="346601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Otomatis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Simlitabmas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348" y="5279051"/>
            <a:ext cx="8631274" cy="107721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Termasuk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STATUS KLASTER KINERJA PENELITIAN PT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MENENTUKAN ELIGIBILITAS SKEMA PENELITIAN</a:t>
            </a:r>
          </a:p>
        </p:txBody>
      </p:sp>
      <p:sp>
        <p:nvSpPr>
          <p:cNvPr id="9" name="Rectangle 8"/>
          <p:cNvSpPr/>
          <p:nvPr/>
        </p:nvSpPr>
        <p:spPr>
          <a:xfrm>
            <a:off x="959372" y="1707776"/>
            <a:ext cx="1111475" cy="336177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982" y="365125"/>
            <a:ext cx="10515600" cy="568129"/>
          </a:xfrm>
        </p:spPr>
        <p:txBody>
          <a:bodyPr>
            <a:normAutofit fontScale="90000"/>
          </a:bodyPr>
          <a:lstStyle/>
          <a:p>
            <a:r>
              <a:rPr lang="en-US" sz="2800" u="sng" dirty="0"/>
              <a:t>❶ </a:t>
            </a:r>
            <a:r>
              <a:rPr lang="en-US" sz="2800" u="sng" dirty="0" err="1"/>
              <a:t>Evaluasi</a:t>
            </a:r>
            <a:r>
              <a:rPr lang="en-US" sz="2800" u="sng" dirty="0"/>
              <a:t> </a:t>
            </a:r>
            <a:r>
              <a:rPr lang="en-US" sz="2800" u="sng" dirty="0" err="1"/>
              <a:t>Administrasi</a:t>
            </a:r>
            <a:r>
              <a:rPr lang="en-US" sz="2800" u="sng" dirty="0"/>
              <a:t> (</a:t>
            </a:r>
            <a:r>
              <a:rPr lang="en-US" sz="2800" u="sng" dirty="0" err="1"/>
              <a:t>Kualifikasi</a:t>
            </a:r>
            <a:r>
              <a:rPr lang="en-US" sz="2800" u="sng" dirty="0"/>
              <a:t>, 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/>
              <a:t>jejak</a:t>
            </a:r>
            <a:r>
              <a:rPr lang="en-US" sz="2800" u="sng" dirty="0"/>
              <a:t>, </a:t>
            </a:r>
            <a:r>
              <a:rPr lang="en-US" sz="2800" u="sng" dirty="0" err="1"/>
              <a:t>dan</a:t>
            </a:r>
            <a:r>
              <a:rPr lang="en-US" sz="2800" u="sng" dirty="0"/>
              <a:t> </a:t>
            </a:r>
            <a:r>
              <a:rPr lang="en-US" sz="2800" u="sng" dirty="0" err="1"/>
              <a:t>Dokumen</a:t>
            </a:r>
            <a:r>
              <a:rPr lang="en-US" sz="2800" u="sng" dirty="0"/>
              <a:t> </a:t>
            </a:r>
            <a:r>
              <a:rPr lang="en-US" sz="2800" u="sng" dirty="0" err="1"/>
              <a:t>pendukung</a:t>
            </a:r>
            <a:r>
              <a:rPr lang="en-US" sz="2800" u="sng" dirty="0"/>
              <a:t>)</a:t>
            </a:r>
            <a:endParaRPr lang="en-ID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481167-C681-496D-A069-F823C56CE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00"/>
          <a:stretch/>
        </p:blipFill>
        <p:spPr>
          <a:xfrm>
            <a:off x="329876" y="1501252"/>
            <a:ext cx="10310927" cy="212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086" y="2007549"/>
            <a:ext cx="6469733" cy="399513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758190" y="2007549"/>
            <a:ext cx="943896" cy="27037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45263" y="3097744"/>
            <a:ext cx="665320" cy="403411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Bent Line 34">
            <a:extLst>
              <a:ext uri="{FF2B5EF4-FFF2-40B4-BE49-F238E27FC236}">
                <a16:creationId xmlns:a16="http://schemas.microsoft.com/office/drawing/2014/main" id="{F2769963-C78C-4759-A23E-06013A3F5DCE}"/>
              </a:ext>
            </a:extLst>
          </p:cNvPr>
          <p:cNvSpPr/>
          <p:nvPr/>
        </p:nvSpPr>
        <p:spPr>
          <a:xfrm>
            <a:off x="2640563" y="1129552"/>
            <a:ext cx="5925214" cy="5886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1997"/>
              <a:gd name="adj6" fmla="val -21867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JENDELA PENGUSUL </a:t>
            </a:r>
            <a:r>
              <a:rPr lang="en-U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PROFIL, </a:t>
            </a:r>
            <a:r>
              <a:rPr lang="en-US" sz="20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REKAM JEJAK, </a:t>
            </a:r>
            <a:r>
              <a:rPr lang="en-US" sz="2000" b="1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endParaRPr lang="en-ID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smtClean="0"/>
              <a:t>❶ Evaluasi Administrasi (Kualifikasi, Rekam jejak, dan Dokumen pendukung)</a:t>
            </a:r>
            <a:endParaRPr lang="en-ID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81167-C681-496D-A069-F823C56CE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9" t="65480" r="2781" b="9171"/>
          <a:stretch/>
        </p:blipFill>
        <p:spPr>
          <a:xfrm>
            <a:off x="959372" y="1558978"/>
            <a:ext cx="9578714" cy="5846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1148" y="4692043"/>
            <a:ext cx="8472384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Syarat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terdaftar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SINTA</a:t>
            </a:r>
          </a:p>
        </p:txBody>
      </p:sp>
      <p:sp>
        <p:nvSpPr>
          <p:cNvPr id="9" name="Down Arrow 8"/>
          <p:cNvSpPr/>
          <p:nvPr/>
        </p:nvSpPr>
        <p:spPr>
          <a:xfrm>
            <a:off x="1882478" y="2248525"/>
            <a:ext cx="1220395" cy="62958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12332" y="2983042"/>
            <a:ext cx="7006167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ditampilkan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Simlitabmas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berdasar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Sinta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89" y="2477681"/>
            <a:ext cx="2505075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31659" y="4037933"/>
            <a:ext cx="346601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Otomatis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Simlitabmas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47370" y="1712742"/>
            <a:ext cx="845731" cy="344261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982" y="365125"/>
            <a:ext cx="10515600" cy="568129"/>
          </a:xfrm>
        </p:spPr>
        <p:txBody>
          <a:bodyPr>
            <a:normAutofit fontScale="90000"/>
          </a:bodyPr>
          <a:lstStyle/>
          <a:p>
            <a:r>
              <a:rPr lang="en-US" sz="2800" u="sng" dirty="0"/>
              <a:t>❶ </a:t>
            </a:r>
            <a:r>
              <a:rPr lang="en-US" sz="2800" u="sng" dirty="0" err="1"/>
              <a:t>Evaluasi</a:t>
            </a:r>
            <a:r>
              <a:rPr lang="en-US" sz="2800" u="sng" dirty="0"/>
              <a:t> </a:t>
            </a:r>
            <a:r>
              <a:rPr lang="en-US" sz="2800" u="sng" dirty="0" err="1"/>
              <a:t>Administrasi</a:t>
            </a:r>
            <a:r>
              <a:rPr lang="en-US" sz="2800" u="sng" dirty="0"/>
              <a:t> (</a:t>
            </a:r>
            <a:r>
              <a:rPr lang="en-US" sz="2800" u="sng" dirty="0" err="1"/>
              <a:t>Kualifikasi</a:t>
            </a:r>
            <a:r>
              <a:rPr lang="en-US" sz="2800" u="sng" dirty="0"/>
              <a:t>, 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/>
              <a:t>jejak</a:t>
            </a:r>
            <a:r>
              <a:rPr lang="en-US" sz="2800" u="sng" dirty="0"/>
              <a:t>, </a:t>
            </a:r>
            <a:r>
              <a:rPr lang="en-US" sz="2800" u="sng" dirty="0" err="1"/>
              <a:t>dan</a:t>
            </a:r>
            <a:r>
              <a:rPr lang="en-US" sz="2800" u="sng" dirty="0"/>
              <a:t> </a:t>
            </a:r>
            <a:r>
              <a:rPr lang="en-US" sz="2800" u="sng" dirty="0" err="1"/>
              <a:t>Dokumen</a:t>
            </a:r>
            <a:r>
              <a:rPr lang="en-US" sz="2800" u="sng" dirty="0"/>
              <a:t> </a:t>
            </a:r>
            <a:r>
              <a:rPr lang="en-US" sz="2800" u="sng" dirty="0" err="1"/>
              <a:t>pendukung</a:t>
            </a:r>
            <a:r>
              <a:rPr lang="en-US" sz="2800" u="sng" dirty="0"/>
              <a:t>)</a:t>
            </a:r>
            <a:endParaRPr lang="en-ID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481167-C681-496D-A069-F823C56CE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00"/>
          <a:stretch/>
        </p:blipFill>
        <p:spPr>
          <a:xfrm>
            <a:off x="329876" y="1501252"/>
            <a:ext cx="10310927" cy="2126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10" y="4195619"/>
            <a:ext cx="8249801" cy="246731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2824036" y="2717136"/>
            <a:ext cx="934903" cy="27037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40563" y="3097589"/>
            <a:ext cx="1301850" cy="403411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Bent Line 34">
            <a:extLst>
              <a:ext uri="{FF2B5EF4-FFF2-40B4-BE49-F238E27FC236}">
                <a16:creationId xmlns:a16="http://schemas.microsoft.com/office/drawing/2014/main" id="{F2769963-C78C-4759-A23E-06013A3F5DCE}"/>
              </a:ext>
            </a:extLst>
          </p:cNvPr>
          <p:cNvSpPr/>
          <p:nvPr/>
        </p:nvSpPr>
        <p:spPr>
          <a:xfrm>
            <a:off x="2640563" y="1129552"/>
            <a:ext cx="5925214" cy="5886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1997"/>
              <a:gd name="adj6" fmla="val -21867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JENDELA PENGUSUL </a:t>
            </a:r>
            <a:r>
              <a:rPr lang="en-U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PROFIL, </a:t>
            </a:r>
            <a:r>
              <a:rPr lang="en-US" sz="20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REKAM JEJAK, </a:t>
            </a:r>
            <a:r>
              <a:rPr lang="en-US" sz="2000" b="1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endParaRPr lang="en-ID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82297"/>
            <a:ext cx="10853674" cy="85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❶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Administrasi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smtClean="0"/>
              <a:t>(</a:t>
            </a:r>
            <a:r>
              <a:rPr lang="en-US" sz="2800" u="sng" dirty="0" err="1" smtClean="0"/>
              <a:t>Kualifikasi</a:t>
            </a:r>
            <a:r>
              <a:rPr lang="en-US" sz="2800" u="sng" dirty="0" smtClean="0"/>
              <a:t>, </a:t>
            </a:r>
            <a:r>
              <a:rPr lang="en-US" sz="2800" u="sng" dirty="0" err="1" smtClean="0"/>
              <a:t>Rekam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,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Dokumen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pendukung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81167-C681-496D-A069-F823C56CE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9" t="65480" r="2781" b="9171"/>
          <a:stretch/>
        </p:blipFill>
        <p:spPr>
          <a:xfrm>
            <a:off x="959372" y="1068678"/>
            <a:ext cx="9578714" cy="5846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645" y="4795897"/>
            <a:ext cx="5113611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Syarat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mempunyai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tanggungan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pengabdian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sudah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menangkan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5667" y="2102127"/>
            <a:ext cx="8424333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ditampilkan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Simlitabmas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berdasar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History 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memenangkan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Hibah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Pengabdian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DRPM 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input 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kinerja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endParaRPr lang="en-US" sz="3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259761" y="1735141"/>
            <a:ext cx="3434072" cy="36914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5" y="2384541"/>
            <a:ext cx="2505075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2281" y="4114126"/>
            <a:ext cx="346601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Otomatis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Simlitabmas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0274" y="1434052"/>
            <a:ext cx="2591116" cy="302543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66054" y="4043151"/>
            <a:ext cx="5940602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Unggah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kemajuan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Unggah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Unggah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artikel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status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penelitiannya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selesai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Unggah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Borang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capaian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status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penelitiannya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selesai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Unggah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status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penelitiannya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selesai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9876" y="4672786"/>
            <a:ext cx="5305380" cy="2062103"/>
          </a:xfrm>
          <a:prstGeom prst="round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ight Arrow 6"/>
          <p:cNvSpPr/>
          <p:nvPr/>
        </p:nvSpPr>
        <p:spPr>
          <a:xfrm>
            <a:off x="5715000" y="5034062"/>
            <a:ext cx="451054" cy="1339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982" y="365125"/>
            <a:ext cx="10515600" cy="568129"/>
          </a:xfrm>
        </p:spPr>
        <p:txBody>
          <a:bodyPr>
            <a:normAutofit fontScale="90000"/>
          </a:bodyPr>
          <a:lstStyle/>
          <a:p>
            <a:r>
              <a:rPr lang="en-US" sz="2800" u="sng" dirty="0"/>
              <a:t>❶ </a:t>
            </a:r>
            <a:r>
              <a:rPr lang="en-US" sz="2800" u="sng" dirty="0" err="1"/>
              <a:t>Evaluasi</a:t>
            </a:r>
            <a:r>
              <a:rPr lang="en-US" sz="2800" u="sng" dirty="0"/>
              <a:t> </a:t>
            </a:r>
            <a:r>
              <a:rPr lang="en-US" sz="2800" u="sng" dirty="0" err="1"/>
              <a:t>Administrasi</a:t>
            </a:r>
            <a:r>
              <a:rPr lang="en-US" sz="2800" u="sng" dirty="0"/>
              <a:t> (</a:t>
            </a:r>
            <a:r>
              <a:rPr lang="en-US" sz="2800" u="sng" dirty="0" err="1"/>
              <a:t>Kualifikasi</a:t>
            </a:r>
            <a:r>
              <a:rPr lang="en-US" sz="2800" u="sng" dirty="0"/>
              <a:t>, 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/>
              <a:t>jejak</a:t>
            </a:r>
            <a:r>
              <a:rPr lang="en-US" sz="2800" u="sng" dirty="0"/>
              <a:t>, </a:t>
            </a:r>
            <a:r>
              <a:rPr lang="en-US" sz="2800" u="sng" dirty="0" err="1"/>
              <a:t>dan</a:t>
            </a:r>
            <a:r>
              <a:rPr lang="en-US" sz="2800" u="sng" dirty="0"/>
              <a:t> </a:t>
            </a:r>
            <a:r>
              <a:rPr lang="en-US" sz="2800" u="sng" dirty="0" err="1"/>
              <a:t>Dokumen</a:t>
            </a:r>
            <a:r>
              <a:rPr lang="en-US" sz="2800" u="sng" dirty="0"/>
              <a:t> </a:t>
            </a:r>
            <a:r>
              <a:rPr lang="en-US" sz="2800" u="sng" dirty="0" err="1"/>
              <a:t>pendukung</a:t>
            </a:r>
            <a:r>
              <a:rPr lang="en-US" sz="2800" u="sng" dirty="0"/>
              <a:t>)</a:t>
            </a:r>
            <a:endParaRPr lang="en-ID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481167-C681-496D-A069-F823C56CE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00"/>
          <a:stretch/>
        </p:blipFill>
        <p:spPr>
          <a:xfrm>
            <a:off x="424006" y="933254"/>
            <a:ext cx="10310927" cy="212636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5940385" y="1896808"/>
            <a:ext cx="575813" cy="27037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122" y="3536576"/>
            <a:ext cx="5890338" cy="32303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70086" y="2557352"/>
            <a:ext cx="1720261" cy="403411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Bent Line 34">
            <a:extLst>
              <a:ext uri="{FF2B5EF4-FFF2-40B4-BE49-F238E27FC236}">
                <a16:creationId xmlns:a16="http://schemas.microsoft.com/office/drawing/2014/main" id="{F2769963-C78C-4759-A23E-06013A3F5DCE}"/>
              </a:ext>
            </a:extLst>
          </p:cNvPr>
          <p:cNvSpPr/>
          <p:nvPr/>
        </p:nvSpPr>
        <p:spPr>
          <a:xfrm>
            <a:off x="2734693" y="954918"/>
            <a:ext cx="5925214" cy="5886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870"/>
              <a:gd name="adj6" fmla="val -2368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JENDELA PENGUSUL </a:t>
            </a:r>
            <a:r>
              <a:rPr lang="en-U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PROFIL, </a:t>
            </a:r>
            <a:r>
              <a:rPr lang="en-US" sz="20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REKAM JEJAK, </a:t>
            </a:r>
            <a:r>
              <a:rPr lang="en-US" sz="2000" b="1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endParaRPr lang="en-ID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982" y="365125"/>
            <a:ext cx="10515600" cy="568129"/>
          </a:xfrm>
        </p:spPr>
        <p:txBody>
          <a:bodyPr>
            <a:normAutofit fontScale="90000"/>
          </a:bodyPr>
          <a:lstStyle/>
          <a:p>
            <a:r>
              <a:rPr lang="en-US" sz="2800" u="sng" dirty="0"/>
              <a:t>❶ </a:t>
            </a:r>
            <a:r>
              <a:rPr lang="en-US" sz="2800" u="sng" dirty="0" err="1"/>
              <a:t>Evaluasi</a:t>
            </a:r>
            <a:r>
              <a:rPr lang="en-US" sz="2800" u="sng" dirty="0"/>
              <a:t> </a:t>
            </a:r>
            <a:r>
              <a:rPr lang="en-US" sz="2800" u="sng" dirty="0" err="1"/>
              <a:t>Administrasi</a:t>
            </a:r>
            <a:r>
              <a:rPr lang="en-US" sz="2800" u="sng" dirty="0"/>
              <a:t> (</a:t>
            </a:r>
            <a:r>
              <a:rPr lang="en-US" sz="2800" u="sng" dirty="0" err="1"/>
              <a:t>Kualifikasi</a:t>
            </a:r>
            <a:r>
              <a:rPr lang="en-US" sz="2800" u="sng" dirty="0"/>
              <a:t>, 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/>
              <a:t>jejak</a:t>
            </a:r>
            <a:r>
              <a:rPr lang="en-US" sz="2800" u="sng" dirty="0"/>
              <a:t>, </a:t>
            </a:r>
            <a:r>
              <a:rPr lang="en-US" sz="2800" u="sng" dirty="0" err="1"/>
              <a:t>dan</a:t>
            </a:r>
            <a:r>
              <a:rPr lang="en-US" sz="2800" u="sng" dirty="0"/>
              <a:t> </a:t>
            </a:r>
            <a:r>
              <a:rPr lang="en-US" sz="2800" u="sng" dirty="0" err="1"/>
              <a:t>Dokumen</a:t>
            </a:r>
            <a:r>
              <a:rPr lang="en-US" sz="2800" u="sng" dirty="0"/>
              <a:t> </a:t>
            </a:r>
            <a:r>
              <a:rPr lang="en-US" sz="2800" u="sng" dirty="0" err="1"/>
              <a:t>pendukung</a:t>
            </a:r>
            <a:r>
              <a:rPr lang="en-US" sz="2800" u="sng" dirty="0"/>
              <a:t>)</a:t>
            </a:r>
            <a:endParaRPr lang="en-ID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481167-C681-496D-A069-F823C56CE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00"/>
          <a:stretch/>
        </p:blipFill>
        <p:spPr>
          <a:xfrm>
            <a:off x="424006" y="933254"/>
            <a:ext cx="10310927" cy="212636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7106646" y="1987984"/>
            <a:ext cx="575813" cy="27037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4183" y="2566169"/>
            <a:ext cx="590801" cy="403411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81" y="3710110"/>
            <a:ext cx="9441317" cy="2495817"/>
          </a:xfrm>
          <a:prstGeom prst="rect">
            <a:avLst/>
          </a:prstGeom>
        </p:spPr>
      </p:pic>
      <p:sp>
        <p:nvSpPr>
          <p:cNvPr id="10" name="Callout: Bent Line 34">
            <a:extLst>
              <a:ext uri="{FF2B5EF4-FFF2-40B4-BE49-F238E27FC236}">
                <a16:creationId xmlns:a16="http://schemas.microsoft.com/office/drawing/2014/main" id="{F2769963-C78C-4759-A23E-06013A3F5DCE}"/>
              </a:ext>
            </a:extLst>
          </p:cNvPr>
          <p:cNvSpPr/>
          <p:nvPr/>
        </p:nvSpPr>
        <p:spPr>
          <a:xfrm>
            <a:off x="2616862" y="866691"/>
            <a:ext cx="5925214" cy="5886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8291"/>
              <a:gd name="adj6" fmla="val -23229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JENDELA PENGUSUL </a:t>
            </a:r>
            <a:r>
              <a:rPr lang="en-U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PROFIL, </a:t>
            </a:r>
            <a:r>
              <a:rPr lang="en-US" sz="20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REKAM JEJAK, </a:t>
            </a:r>
            <a:r>
              <a:rPr lang="en-US" sz="2000" b="1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endParaRPr lang="en-ID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982" y="365125"/>
            <a:ext cx="10515600" cy="568129"/>
          </a:xfrm>
        </p:spPr>
        <p:txBody>
          <a:bodyPr>
            <a:normAutofit fontScale="90000"/>
          </a:bodyPr>
          <a:lstStyle/>
          <a:p>
            <a:r>
              <a:rPr lang="en-US" sz="2800" u="sng" dirty="0"/>
              <a:t>❶ </a:t>
            </a:r>
            <a:r>
              <a:rPr lang="en-US" sz="2800" u="sng" dirty="0" err="1"/>
              <a:t>Evaluasi</a:t>
            </a:r>
            <a:r>
              <a:rPr lang="en-US" sz="2800" u="sng" dirty="0"/>
              <a:t> </a:t>
            </a:r>
            <a:r>
              <a:rPr lang="en-US" sz="2800" u="sng" dirty="0" err="1"/>
              <a:t>Administrasi</a:t>
            </a:r>
            <a:r>
              <a:rPr lang="en-US" sz="2800" u="sng" dirty="0"/>
              <a:t> (</a:t>
            </a:r>
            <a:r>
              <a:rPr lang="en-US" sz="2800" u="sng" dirty="0" err="1"/>
              <a:t>Kualifikasi</a:t>
            </a:r>
            <a:r>
              <a:rPr lang="en-US" sz="2800" u="sng" dirty="0"/>
              <a:t>, 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/>
              <a:t>jejak</a:t>
            </a:r>
            <a:r>
              <a:rPr lang="en-US" sz="2800" u="sng" dirty="0"/>
              <a:t>, </a:t>
            </a:r>
            <a:r>
              <a:rPr lang="en-US" sz="2800" u="sng" dirty="0" err="1"/>
              <a:t>dan</a:t>
            </a:r>
            <a:r>
              <a:rPr lang="en-US" sz="2800" u="sng" dirty="0"/>
              <a:t> </a:t>
            </a:r>
            <a:r>
              <a:rPr lang="en-US" sz="2800" u="sng" dirty="0" err="1"/>
              <a:t>Dokumen</a:t>
            </a:r>
            <a:r>
              <a:rPr lang="en-US" sz="2800" u="sng" dirty="0"/>
              <a:t> </a:t>
            </a:r>
            <a:r>
              <a:rPr lang="en-US" sz="2800" u="sng" dirty="0" err="1"/>
              <a:t>pendukung</a:t>
            </a:r>
            <a:r>
              <a:rPr lang="en-US" sz="2800" u="sng" dirty="0"/>
              <a:t>)</a:t>
            </a:r>
            <a:endParaRPr lang="en-ID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481167-C681-496D-A069-F823C56CE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00"/>
          <a:stretch/>
        </p:blipFill>
        <p:spPr>
          <a:xfrm>
            <a:off x="424006" y="933254"/>
            <a:ext cx="10310927" cy="21263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43730" y="2573853"/>
            <a:ext cx="1849975" cy="403411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159" y="3478429"/>
            <a:ext cx="6520877" cy="325040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7796193" y="1995668"/>
            <a:ext cx="575813" cy="27037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Bent Line 34">
            <a:extLst>
              <a:ext uri="{FF2B5EF4-FFF2-40B4-BE49-F238E27FC236}">
                <a16:creationId xmlns:a16="http://schemas.microsoft.com/office/drawing/2014/main" id="{F2769963-C78C-4759-A23E-06013A3F5DCE}"/>
              </a:ext>
            </a:extLst>
          </p:cNvPr>
          <p:cNvSpPr/>
          <p:nvPr/>
        </p:nvSpPr>
        <p:spPr>
          <a:xfrm>
            <a:off x="2506093" y="933254"/>
            <a:ext cx="5925214" cy="5886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301"/>
              <a:gd name="adj6" fmla="val -2073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JENDELA PENGUSUL </a:t>
            </a:r>
            <a:r>
              <a:rPr lang="en-U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PROFIL, </a:t>
            </a:r>
            <a:r>
              <a:rPr lang="en-US" sz="20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REKAM JEJAK, </a:t>
            </a:r>
            <a:r>
              <a:rPr lang="en-US" sz="2000" b="1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endParaRPr lang="en-ID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982" y="365125"/>
            <a:ext cx="10515600" cy="568129"/>
          </a:xfrm>
        </p:spPr>
        <p:txBody>
          <a:bodyPr>
            <a:normAutofit fontScale="90000"/>
          </a:bodyPr>
          <a:lstStyle/>
          <a:p>
            <a:r>
              <a:rPr lang="en-US" sz="2800" u="sng" dirty="0"/>
              <a:t>❶ </a:t>
            </a:r>
            <a:r>
              <a:rPr lang="en-US" sz="2800" u="sng" dirty="0" err="1"/>
              <a:t>Evaluasi</a:t>
            </a:r>
            <a:r>
              <a:rPr lang="en-US" sz="2800" u="sng" dirty="0"/>
              <a:t> </a:t>
            </a:r>
            <a:r>
              <a:rPr lang="en-US" sz="2800" u="sng" dirty="0" err="1"/>
              <a:t>Administrasi</a:t>
            </a:r>
            <a:r>
              <a:rPr lang="en-US" sz="2800" u="sng" dirty="0"/>
              <a:t> (</a:t>
            </a:r>
            <a:r>
              <a:rPr lang="en-US" sz="2800" u="sng" dirty="0" err="1"/>
              <a:t>Kualifikasi</a:t>
            </a:r>
            <a:r>
              <a:rPr lang="en-US" sz="2800" u="sng" dirty="0"/>
              <a:t>, 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/>
              <a:t>jejak</a:t>
            </a:r>
            <a:r>
              <a:rPr lang="en-US" sz="2800" u="sng" dirty="0"/>
              <a:t>, </a:t>
            </a:r>
            <a:r>
              <a:rPr lang="en-US" sz="2800" u="sng" dirty="0" err="1"/>
              <a:t>dan</a:t>
            </a:r>
            <a:r>
              <a:rPr lang="en-US" sz="2800" u="sng" dirty="0"/>
              <a:t> </a:t>
            </a:r>
            <a:r>
              <a:rPr lang="en-US" sz="2800" u="sng" dirty="0" err="1"/>
              <a:t>Dokumen</a:t>
            </a:r>
            <a:r>
              <a:rPr lang="en-US" sz="2800" u="sng" dirty="0"/>
              <a:t> </a:t>
            </a:r>
            <a:r>
              <a:rPr lang="en-US" sz="2800" u="sng" dirty="0" err="1"/>
              <a:t>pendukung</a:t>
            </a:r>
            <a:r>
              <a:rPr lang="en-US" sz="2800" u="sng" dirty="0"/>
              <a:t>)</a:t>
            </a:r>
            <a:endParaRPr lang="en-ID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481167-C681-496D-A069-F823C56CE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00"/>
          <a:stretch/>
        </p:blipFill>
        <p:spPr>
          <a:xfrm>
            <a:off x="424006" y="933254"/>
            <a:ext cx="10310927" cy="212636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9740215" y="2148071"/>
            <a:ext cx="575813" cy="27037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48139" y="2530708"/>
            <a:ext cx="959966" cy="403411"/>
          </a:xfrm>
          <a:prstGeom prst="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649" y="3787839"/>
            <a:ext cx="3427453" cy="2019275"/>
          </a:xfrm>
          <a:prstGeom prst="rect">
            <a:avLst/>
          </a:prstGeom>
        </p:spPr>
      </p:pic>
      <p:sp>
        <p:nvSpPr>
          <p:cNvPr id="10" name="Callout: Bent Line 34">
            <a:extLst>
              <a:ext uri="{FF2B5EF4-FFF2-40B4-BE49-F238E27FC236}">
                <a16:creationId xmlns:a16="http://schemas.microsoft.com/office/drawing/2014/main" id="{F2769963-C78C-4759-A23E-06013A3F5DCE}"/>
              </a:ext>
            </a:extLst>
          </p:cNvPr>
          <p:cNvSpPr/>
          <p:nvPr/>
        </p:nvSpPr>
        <p:spPr>
          <a:xfrm>
            <a:off x="2506093" y="933254"/>
            <a:ext cx="5925214" cy="5886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301"/>
              <a:gd name="adj6" fmla="val -2073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JENDELA PENGUSUL </a:t>
            </a:r>
            <a:r>
              <a:rPr lang="en-US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PROFIL, </a:t>
            </a:r>
            <a:r>
              <a:rPr lang="en-US" sz="20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REKAM JEJAK, </a:t>
            </a:r>
            <a:r>
              <a:rPr lang="en-US" sz="2000" b="1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endParaRPr lang="en-ID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60732" y="4937058"/>
            <a:ext cx="3821370" cy="1129553"/>
          </a:xfrm>
          <a:prstGeom prst="ellipse">
            <a:avLst/>
          </a:pr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95" y="3588367"/>
            <a:ext cx="10171575" cy="31486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203761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❶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Administrasi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smtClean="0"/>
              <a:t>(</a:t>
            </a:r>
            <a:r>
              <a:rPr lang="en-US" sz="2800" u="sng" dirty="0" err="1" smtClean="0"/>
              <a:t>Kualifikasi</a:t>
            </a:r>
            <a:r>
              <a:rPr lang="en-US" sz="2800" u="sng" dirty="0" smtClean="0"/>
              <a:t>, </a:t>
            </a:r>
            <a:r>
              <a:rPr lang="en-US" sz="2800" u="sng" dirty="0" err="1" smtClean="0"/>
              <a:t>Rekam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,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Dokumen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pendukung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6" y="43674"/>
            <a:ext cx="781701" cy="728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81167-C681-496D-A069-F823C56CE5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9" t="65480" r="2781" b="9171"/>
          <a:stretch/>
        </p:blipFill>
        <p:spPr>
          <a:xfrm>
            <a:off x="340810" y="779052"/>
            <a:ext cx="9578714" cy="5846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9376" y="2079374"/>
            <a:ext cx="4090139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Perolehan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Publikasi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Pengusul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EVALUASI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Reviewer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679577" y="1334883"/>
            <a:ext cx="2139587" cy="70414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81850" y="923116"/>
            <a:ext cx="1721687" cy="379758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24432" y="1743691"/>
            <a:ext cx="2554943" cy="1464652"/>
            <a:chOff x="4968539" y="4726443"/>
            <a:chExt cx="3334215" cy="17052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8539" y="4726443"/>
              <a:ext cx="3334215" cy="1705213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7208471" y="4726443"/>
              <a:ext cx="1094283" cy="4347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620458" y="5136747"/>
            <a:ext cx="1721687" cy="379758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20458" y="6175214"/>
            <a:ext cx="1721687" cy="379758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64025" y="3107986"/>
            <a:ext cx="307007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JENDELA REVIEWER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r="5898"/>
          <a:stretch/>
        </p:blipFill>
        <p:spPr>
          <a:xfrm>
            <a:off x="7062617" y="1743690"/>
            <a:ext cx="5000081" cy="343942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871743">
            <a:off x="5217684" y="4848317"/>
            <a:ext cx="2289005" cy="389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6857" y="2872124"/>
            <a:ext cx="213759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REVIEWER</a:t>
            </a:r>
          </a:p>
        </p:txBody>
      </p:sp>
    </p:spTree>
    <p:extLst>
      <p:ext uri="{BB962C8B-B14F-4D97-AF65-F5344CB8AC3E}">
        <p14:creationId xmlns:p14="http://schemas.microsoft.com/office/powerpoint/2010/main" val="14849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7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STRATEGI SUKSES PENYUSUNAN PROPOSAL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Apa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membuat</a:t>
            </a:r>
            <a:r>
              <a:rPr lang="en-US" sz="3600" dirty="0" smtClean="0"/>
              <a:t> proposal </a:t>
            </a:r>
            <a:r>
              <a:rPr lang="en-US" sz="3600" dirty="0" err="1" smtClean="0"/>
              <a:t>diterima</a:t>
            </a:r>
            <a:r>
              <a:rPr lang="en-US" sz="3600" dirty="0" smtClean="0"/>
              <a:t> </a:t>
            </a:r>
            <a:r>
              <a:rPr lang="en-US" sz="3600" dirty="0" err="1" smtClean="0"/>
              <a:t>didanai</a:t>
            </a:r>
            <a:r>
              <a:rPr lang="en-US" sz="36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7" descr="Cartoon researche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4300" y="2108200"/>
            <a:ext cx="952500" cy="19812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4" y="3069140"/>
            <a:ext cx="10219189" cy="37888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20023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❶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Administrasi</a:t>
            </a:r>
            <a:r>
              <a:rPr lang="en-US" sz="2800" u="sng" dirty="0" smtClean="0"/>
              <a:t> (</a:t>
            </a:r>
            <a:r>
              <a:rPr lang="en-US" sz="2800" u="sng" dirty="0" err="1" smtClean="0"/>
              <a:t>Kualifikasi</a:t>
            </a:r>
            <a:r>
              <a:rPr lang="en-US" sz="2800" u="sng" dirty="0" smtClean="0"/>
              <a:t>, </a:t>
            </a:r>
            <a:r>
              <a:rPr lang="en-US" sz="2800" u="sng" dirty="0" err="1" smtClean="0"/>
              <a:t>Rekam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,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Dokumen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pendukung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6" y="40148"/>
            <a:ext cx="781701" cy="728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81167-C681-496D-A069-F823C56CE5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9" t="65480" r="2781" b="9171"/>
          <a:stretch/>
        </p:blipFill>
        <p:spPr>
          <a:xfrm>
            <a:off x="959372" y="824463"/>
            <a:ext cx="9578714" cy="5846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5074" y="2065149"/>
            <a:ext cx="64008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Perolehan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Prosiding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Pengusul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EVALUASI </a:t>
            </a:r>
            <a:r>
              <a:rPr lang="en-US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Reviewer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6880125" y="1409079"/>
            <a:ext cx="1220395" cy="62958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85759" y="954319"/>
            <a:ext cx="2573771" cy="379758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596178" y="1432613"/>
            <a:ext cx="3035526" cy="1713999"/>
            <a:chOff x="4968539" y="4726443"/>
            <a:chExt cx="3334215" cy="17052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8539" y="4726443"/>
              <a:ext cx="3334215" cy="1705213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7208471" y="4726443"/>
              <a:ext cx="1094283" cy="4347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810044" y="4405072"/>
            <a:ext cx="768263" cy="379758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10044" y="6470972"/>
            <a:ext cx="768263" cy="379758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10044" y="5475497"/>
            <a:ext cx="768263" cy="379758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596178" y="2792181"/>
            <a:ext cx="253967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REVIEWER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0644" y="3124765"/>
            <a:ext cx="307007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JENDELA REVIEWER</a:t>
            </a:r>
          </a:p>
        </p:txBody>
      </p:sp>
    </p:spTree>
    <p:extLst>
      <p:ext uri="{BB962C8B-B14F-4D97-AF65-F5344CB8AC3E}">
        <p14:creationId xmlns:p14="http://schemas.microsoft.com/office/powerpoint/2010/main" val="33964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8" grpId="0" animBg="1"/>
      <p:bldP spid="19" grpId="0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87338" y="1158949"/>
            <a:ext cx="9507437" cy="2721935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108000" anchor="ctr"/>
          <a:lstStyle/>
          <a:p>
            <a:pPr algn="ctr">
              <a:defRPr/>
            </a:pPr>
            <a:endParaRPr lang="id-ID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5004" y="1857787"/>
            <a:ext cx="84592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TAHAPAN PENILAIAN SUBSTANSI USULAN</a:t>
            </a:r>
          </a:p>
          <a:p>
            <a:pPr algn="ctr">
              <a:defRPr/>
            </a:pPr>
            <a:endParaRPr lang="en-US" sz="4000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623" y="1320240"/>
            <a:ext cx="2098144" cy="19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068" y="1569270"/>
            <a:ext cx="7392432" cy="5087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0726" y="1131059"/>
            <a:ext cx="2400635" cy="5525271"/>
            <a:chOff x="720726" y="1131059"/>
            <a:chExt cx="2400635" cy="5525271"/>
          </a:xfrm>
        </p:grpSpPr>
        <p:grpSp>
          <p:nvGrpSpPr>
            <p:cNvPr id="10" name="Group 9"/>
            <p:cNvGrpSpPr/>
            <p:nvPr/>
          </p:nvGrpSpPr>
          <p:grpSpPr>
            <a:xfrm>
              <a:off x="720726" y="1131059"/>
              <a:ext cx="2400635" cy="5525271"/>
              <a:chOff x="720726" y="1131059"/>
              <a:chExt cx="2400635" cy="552527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726" y="1131059"/>
                <a:ext cx="2400635" cy="552527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416812" y="1487465"/>
                <a:ext cx="1561901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ATONG SURATONG</a:t>
                </a: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720727" y="1394085"/>
              <a:ext cx="643378" cy="659567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TextBox 13"/>
          <p:cNvSpPr txBox="1"/>
          <p:nvPr/>
        </p:nvSpPr>
        <p:spPr>
          <a:xfrm>
            <a:off x="5002408" y="862167"/>
            <a:ext cx="4310796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JENDELA REVIEWER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8117" y="4318598"/>
            <a:ext cx="182453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EVALUASI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USULAN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850014" y="3196560"/>
            <a:ext cx="304788" cy="697134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07509" y="3345072"/>
            <a:ext cx="244534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UNDUH REKAM JEJAK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676973" y="3817586"/>
            <a:ext cx="304788" cy="69713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7914" y="3817586"/>
            <a:ext cx="273851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JURNAL INTERNASIONAL BEREPUTASI ???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7427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0726" y="1131059"/>
            <a:ext cx="2400635" cy="5525271"/>
            <a:chOff x="720726" y="1131059"/>
            <a:chExt cx="2400635" cy="5525271"/>
          </a:xfrm>
        </p:grpSpPr>
        <p:grpSp>
          <p:nvGrpSpPr>
            <p:cNvPr id="10" name="Group 9"/>
            <p:cNvGrpSpPr/>
            <p:nvPr/>
          </p:nvGrpSpPr>
          <p:grpSpPr>
            <a:xfrm>
              <a:off x="720726" y="1131059"/>
              <a:ext cx="2400635" cy="5525271"/>
              <a:chOff x="720726" y="1131059"/>
              <a:chExt cx="2400635" cy="552527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726" y="1131059"/>
                <a:ext cx="2400635" cy="552527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416812" y="1487465"/>
                <a:ext cx="1561901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ATONG SURATONG</a:t>
                </a: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720727" y="1394085"/>
              <a:ext cx="643378" cy="659567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TextBox 13"/>
          <p:cNvSpPr txBox="1"/>
          <p:nvPr/>
        </p:nvSpPr>
        <p:spPr>
          <a:xfrm>
            <a:off x="5002408" y="862167"/>
            <a:ext cx="4310796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JENDELA REVIEWER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6458" y="4318598"/>
            <a:ext cx="1767856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EVALUASI USULAN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499" y="1641353"/>
            <a:ext cx="8427083" cy="4980169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8588982">
            <a:off x="6382196" y="3126118"/>
            <a:ext cx="870607" cy="697134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57053" y="2367591"/>
            <a:ext cx="6511529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REKAM JEJAK PUBLIKASI INTERNASIONAL TERINDEKS BEREPUTASI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9488" y="3108151"/>
            <a:ext cx="3949094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URL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artikel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Lembaga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Pengindeks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First/Corresponding Author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3498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0726" y="1131059"/>
            <a:ext cx="2400635" cy="5525271"/>
            <a:chOff x="720726" y="1131059"/>
            <a:chExt cx="2400635" cy="5525271"/>
          </a:xfrm>
        </p:grpSpPr>
        <p:grpSp>
          <p:nvGrpSpPr>
            <p:cNvPr id="10" name="Group 9"/>
            <p:cNvGrpSpPr/>
            <p:nvPr/>
          </p:nvGrpSpPr>
          <p:grpSpPr>
            <a:xfrm>
              <a:off x="720726" y="1131059"/>
              <a:ext cx="2400635" cy="5525271"/>
              <a:chOff x="720726" y="1131059"/>
              <a:chExt cx="2400635" cy="552527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726" y="1131059"/>
                <a:ext cx="2400635" cy="552527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416812" y="1487465"/>
                <a:ext cx="1561901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ATONG SURATONG</a:t>
                </a: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720727" y="1394085"/>
              <a:ext cx="643378" cy="659567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TextBox 13"/>
          <p:cNvSpPr txBox="1"/>
          <p:nvPr/>
        </p:nvSpPr>
        <p:spPr>
          <a:xfrm>
            <a:off x="5002408" y="754591"/>
            <a:ext cx="4310796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JENDELA REVIEWER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6458" y="4318598"/>
            <a:ext cx="1767856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EVALUASI USULAN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1103" y="1381795"/>
            <a:ext cx="8573331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REKAM JEJAK PUBLIKASI LAINNYA:</a:t>
            </a:r>
          </a:p>
          <a:p>
            <a:pPr marL="342900" indent="-342900">
              <a:buAutoNum type="arabicPeriod"/>
            </a:pPr>
            <a:r>
              <a:rPr lang="es-ES" dirty="0" err="1"/>
              <a:t>Jurnal</a:t>
            </a:r>
            <a:r>
              <a:rPr lang="es-ES" dirty="0"/>
              <a:t> </a:t>
            </a:r>
            <a:r>
              <a:rPr lang="es-ES" dirty="0" err="1"/>
              <a:t>internasional</a:t>
            </a:r>
            <a:r>
              <a:rPr lang="es-ES" dirty="0"/>
              <a:t> dan/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jurnal</a:t>
            </a:r>
            <a:r>
              <a:rPr lang="es-ES" dirty="0"/>
              <a:t> </a:t>
            </a:r>
            <a:r>
              <a:rPr lang="es-ES" dirty="0" err="1"/>
              <a:t>nasional</a:t>
            </a:r>
            <a:r>
              <a:rPr lang="es-ES" dirty="0"/>
              <a:t> </a:t>
            </a:r>
            <a:r>
              <a:rPr lang="es-ES" dirty="0" err="1"/>
              <a:t>terakreditasi</a:t>
            </a:r>
            <a:r>
              <a:rPr lang="es-ES" dirty="0"/>
              <a:t> dan/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prosiding</a:t>
            </a:r>
            <a:r>
              <a:rPr lang="es-ES" dirty="0"/>
              <a:t> </a:t>
            </a:r>
            <a:r>
              <a:rPr lang="es-ES" dirty="0" err="1"/>
              <a:t>internasional</a:t>
            </a:r>
            <a:r>
              <a:rPr lang="es-ES" dirty="0"/>
              <a:t> </a:t>
            </a:r>
            <a:r>
              <a:rPr lang="es-ES" dirty="0" err="1" smtClean="0"/>
              <a:t>terindeks</a:t>
            </a:r>
            <a:endParaRPr lang="es-ES" dirty="0" smtClean="0"/>
          </a:p>
          <a:p>
            <a:pPr marL="342900" indent="-342900">
              <a:buAutoNum type="arabicPeriod"/>
            </a:pP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ber</a:t>
            </a:r>
            <a:r>
              <a:rPr lang="en-US" dirty="0"/>
              <a:t>-ISBN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chapter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yang </a:t>
            </a:r>
            <a:r>
              <a:rPr lang="en-US" dirty="0" err="1"/>
              <a:t>ber</a:t>
            </a:r>
            <a:r>
              <a:rPr lang="en-US" dirty="0"/>
              <a:t>-ISBN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103" y="2582124"/>
            <a:ext cx="8573331" cy="4113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290" y="3523519"/>
            <a:ext cx="8421275" cy="2267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3952" y="6273250"/>
            <a:ext cx="2703966" cy="45893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11782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38" y="1461780"/>
            <a:ext cx="3619656" cy="1543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438" y="2871101"/>
            <a:ext cx="8527460" cy="343975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002405" y="2799238"/>
            <a:ext cx="4771516" cy="3745100"/>
            <a:chOff x="7002405" y="2799238"/>
            <a:chExt cx="4771516" cy="37451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2405" y="2799238"/>
              <a:ext cx="4626504" cy="37158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89164" y="5596384"/>
              <a:ext cx="884757" cy="94795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0726" y="1131059"/>
            <a:ext cx="2400635" cy="5525271"/>
            <a:chOff x="720726" y="1131059"/>
            <a:chExt cx="2400635" cy="5525271"/>
          </a:xfrm>
        </p:grpSpPr>
        <p:grpSp>
          <p:nvGrpSpPr>
            <p:cNvPr id="10" name="Group 9"/>
            <p:cNvGrpSpPr/>
            <p:nvPr/>
          </p:nvGrpSpPr>
          <p:grpSpPr>
            <a:xfrm>
              <a:off x="720726" y="1131059"/>
              <a:ext cx="2400635" cy="5525271"/>
              <a:chOff x="720726" y="1131059"/>
              <a:chExt cx="2400635" cy="552527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0726" y="1131059"/>
                <a:ext cx="2400635" cy="552527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416812" y="1487465"/>
                <a:ext cx="1561901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ATONG SURATONG</a:t>
                </a: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720727" y="1394085"/>
              <a:ext cx="643378" cy="659567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TextBox 13"/>
          <p:cNvSpPr txBox="1"/>
          <p:nvPr/>
        </p:nvSpPr>
        <p:spPr>
          <a:xfrm>
            <a:off x="5002408" y="862167"/>
            <a:ext cx="4310796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JENDELA REVIEWER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6655" y="4318598"/>
            <a:ext cx="1727461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EVALUASI USULAN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2173" y="1653542"/>
            <a:ext cx="3239862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REKAM JEJAK PEROLEHAN KI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02405" y="2237512"/>
            <a:ext cx="430451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https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pdki-indonesia.dgip.go.id</a:t>
            </a:r>
          </a:p>
        </p:txBody>
      </p:sp>
      <p:sp>
        <p:nvSpPr>
          <p:cNvPr id="17" name="Right Arrow 16"/>
          <p:cNvSpPr/>
          <p:nvPr/>
        </p:nvSpPr>
        <p:spPr>
          <a:xfrm rot="18588982">
            <a:off x="4596806" y="2184660"/>
            <a:ext cx="870607" cy="697134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7127825" y="5516380"/>
            <a:ext cx="547138" cy="524656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86849" y="5538865"/>
            <a:ext cx="547138" cy="524656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030883" y="5546360"/>
            <a:ext cx="547138" cy="524656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004897" y="5538865"/>
            <a:ext cx="547138" cy="524656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30425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7" grpId="0" animBg="1"/>
      <p:bldP spid="4" grpId="0" animBg="1"/>
      <p:bldP spid="18" grpId="0" animBg="1"/>
      <p:bldP spid="20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0726" y="1152501"/>
            <a:ext cx="2400635" cy="5525271"/>
            <a:chOff x="720726" y="1131059"/>
            <a:chExt cx="2400635" cy="5525271"/>
          </a:xfrm>
        </p:grpSpPr>
        <p:grpSp>
          <p:nvGrpSpPr>
            <p:cNvPr id="10" name="Group 9"/>
            <p:cNvGrpSpPr/>
            <p:nvPr/>
          </p:nvGrpSpPr>
          <p:grpSpPr>
            <a:xfrm>
              <a:off x="720726" y="1131059"/>
              <a:ext cx="2400635" cy="5525271"/>
              <a:chOff x="720726" y="1131059"/>
              <a:chExt cx="2400635" cy="552527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726" y="1131059"/>
                <a:ext cx="2400635" cy="552527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416812" y="1487465"/>
                <a:ext cx="1561901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ATONG SURATONG</a:t>
                </a: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720727" y="1394085"/>
              <a:ext cx="643378" cy="659567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TextBox 13"/>
          <p:cNvSpPr txBox="1"/>
          <p:nvPr/>
        </p:nvSpPr>
        <p:spPr>
          <a:xfrm>
            <a:off x="5002408" y="862167"/>
            <a:ext cx="4310796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JENDELA REVIEWER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6458" y="4318598"/>
            <a:ext cx="1767856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EVALUASI USULAN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069" y="1570053"/>
            <a:ext cx="8914838" cy="4474563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6443649" y="3915137"/>
            <a:ext cx="304788" cy="697134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01144" y="3810766"/>
            <a:ext cx="4967437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UNDUH USULAN DAN BIDANG FOKUS RIRN (</a:t>
            </a:r>
            <a:r>
              <a:rPr lang="en-US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ditambahkan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icon pdf proposal </a:t>
            </a:r>
            <a:r>
              <a:rPr lang="en-US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lengkap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005412" y="5171634"/>
            <a:ext cx="304788" cy="69713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89856" y="5397778"/>
            <a:ext cx="273851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RELEVANSI USULAN ???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5737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0726" y="1505510"/>
            <a:ext cx="6735370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 DALAM EVALUASI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6" y="2292174"/>
            <a:ext cx="11731328" cy="263435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118412" y="3502410"/>
            <a:ext cx="1075765" cy="1062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94177" y="2994095"/>
            <a:ext cx="2933688" cy="181588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282575" indent="-282575"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2575" indent="-282575"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2575" indent="-282575"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Tinjauan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Pustaka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14000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5" y="1941103"/>
            <a:ext cx="9034034" cy="4419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2851" y="1134959"/>
            <a:ext cx="9763827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 SELANJUTNYA DALAM EVALUASI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909482" y="3147926"/>
            <a:ext cx="1075765" cy="1062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85247" y="2771143"/>
            <a:ext cx="2933688" cy="181588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282575" indent="-282575"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2575" indent="-282575"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Tinjauan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Pustaka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38888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5" y="1915251"/>
            <a:ext cx="8434799" cy="4162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2851" y="933254"/>
            <a:ext cx="9763827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 SELANJUTNYA DALAM EVALUASI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688909" y="2209269"/>
            <a:ext cx="1075765" cy="1062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764674" y="2044711"/>
            <a:ext cx="3045577" cy="181588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349250" indent="-349250"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Biodata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Pengusul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9250" indent="-349250">
              <a:buAutoNum type="arabicPeriod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11394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STRATEGI SUKSES PENYUSUNAN PROPOSAL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2" action="ppaction://hlinksldjump"/>
              </a:rPr>
              <a:t>Berikan jawaban permasalahan PRN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" action="ppaction://hlinkshowjump?jump=nextslide"/>
              </a:rPr>
              <a:t>Ikuti panduan yang diterbitkan DRPM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3" action="ppaction://hlinksldjump"/>
              </a:rPr>
              <a:t>Lesson Learn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hlinkClick r:id="rId4" action="ppaction://hlinkfile"/>
              </a:rPr>
              <a:t>Ikuti</a:t>
            </a:r>
            <a:r>
              <a:rPr lang="en-US" dirty="0" smtClean="0">
                <a:hlinkClick r:id="rId4" action="ppaction://hlinkfile"/>
              </a:rPr>
              <a:t> </a:t>
            </a:r>
            <a:r>
              <a:rPr lang="en-US" dirty="0" err="1" smtClean="0">
                <a:hlinkClick r:id="rId4" action="ppaction://hlinkfile"/>
              </a:rPr>
              <a:t>panduan</a:t>
            </a:r>
            <a:r>
              <a:rPr lang="en-US" dirty="0" smtClean="0">
                <a:hlinkClick r:id="rId4" action="ppaction://hlinkfile"/>
              </a:rPr>
              <a:t> </a:t>
            </a:r>
            <a:r>
              <a:rPr lang="en-US" dirty="0" err="1" smtClean="0">
                <a:hlinkClick r:id="rId4" action="ppaction://hlinkfile"/>
              </a:rPr>
              <a:t>pengusulan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hlinkClick r:id="rId5" action="ppaction://hlinkpres?slideindex=1&amp;slidetitle="/>
              </a:rPr>
              <a:t>Simulasikan</a:t>
            </a:r>
            <a:r>
              <a:rPr lang="en-US" dirty="0" smtClean="0">
                <a:hlinkClick r:id="rId5" action="ppaction://hlinkpres?slideindex=1&amp;slidetitle="/>
              </a:rPr>
              <a:t> </a:t>
            </a:r>
            <a:r>
              <a:rPr lang="en-US" dirty="0" err="1" smtClean="0">
                <a:hlinkClick r:id="rId5" action="ppaction://hlinkpres?slideindex=1&amp;slidetitle="/>
              </a:rPr>
              <a:t>nilai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5" name="Curved Left Arrow 4">
            <a:hlinkClick r:id="rId6" action="ppaction://hlinksldjump"/>
          </p:cNvPr>
          <p:cNvSpPr/>
          <p:nvPr/>
        </p:nvSpPr>
        <p:spPr>
          <a:xfrm>
            <a:off x="5520267" y="2878667"/>
            <a:ext cx="685800" cy="6858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1641140"/>
            <a:ext cx="8719996" cy="3199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2851" y="933254"/>
            <a:ext cx="9763827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 SELANJUTNYA DALAM EVALUASI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51" y="4656055"/>
            <a:ext cx="9373908" cy="233641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9427844" y="3536576"/>
            <a:ext cx="551879" cy="1788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957305" y="3241040"/>
            <a:ext cx="2234695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228600" indent="-228600"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Luaran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Tambahan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dijanjikan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Lengkap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Ringkasan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17818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27" y="1869467"/>
            <a:ext cx="8602747" cy="2312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2851" y="933254"/>
            <a:ext cx="9763827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 SELANJUTNYA DALAM EVALUASI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322443" y="2546636"/>
            <a:ext cx="551879" cy="1788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869330" y="2471369"/>
            <a:ext cx="2234695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228600" indent="-228600"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Luaran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dijanjikan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Lengkap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Jadwal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17658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2851" y="933254"/>
            <a:ext cx="9763827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 SELANJUTNYA DALAM EVALUASI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040983" y="2203687"/>
            <a:ext cx="551879" cy="1788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765571" y="2088326"/>
            <a:ext cx="2234695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228600" indent="-228600"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Judul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diusulkan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Luaran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tambahan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dijanjikan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23" y="1860740"/>
            <a:ext cx="6426451" cy="24743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15612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2851" y="933254"/>
            <a:ext cx="9763827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 SELANJUTNYA DALAM EVALUASI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013616" y="2433917"/>
            <a:ext cx="551879" cy="1788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684416" y="2820314"/>
            <a:ext cx="2234695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282575" indent="-282575"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2575" indent="-282575"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Jadwal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6" y="1923935"/>
            <a:ext cx="7683740" cy="22984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40023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2851" y="933254"/>
            <a:ext cx="9763827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 SELANJUTNYA DALAM EVALUASI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013616" y="2433917"/>
            <a:ext cx="551879" cy="1788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007145" y="2551373"/>
            <a:ext cx="223469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282575" indent="-282575">
              <a:buAutoNum type="arabicPeriod"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Pustaka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55" y="1872444"/>
            <a:ext cx="8528341" cy="26726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: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 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</p:spTree>
    <p:extLst>
      <p:ext uri="{BB962C8B-B14F-4D97-AF65-F5344CB8AC3E}">
        <p14:creationId xmlns:p14="http://schemas.microsoft.com/office/powerpoint/2010/main" val="2643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9356"/>
            <a:ext cx="9494704" cy="36677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❷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Usulan</a:t>
            </a:r>
            <a:r>
              <a:rPr lang="en-US" sz="2800" u="sng" dirty="0" smtClean="0"/>
              <a:t>: 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</a:t>
            </a:r>
            <a:r>
              <a:rPr lang="en-US" sz="2800" u="sng" dirty="0"/>
              <a:t>(</a:t>
            </a:r>
            <a:r>
              <a:rPr lang="en-US" sz="2800" u="sng" dirty="0" err="1"/>
              <a:t>Rekam</a:t>
            </a:r>
            <a:r>
              <a:rPr lang="en-US" sz="2800" u="sng" dirty="0"/>
              <a:t> </a:t>
            </a:r>
            <a:r>
              <a:rPr lang="en-US" sz="2800" u="sng" dirty="0" err="1" smtClean="0"/>
              <a:t>Jejak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Substansi</a:t>
            </a:r>
            <a:r>
              <a:rPr lang="en-US" sz="2800" u="sng" dirty="0" smtClean="0"/>
              <a:t>)</a:t>
            </a:r>
            <a:endParaRPr lang="en-ID" sz="2800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2851" y="933254"/>
            <a:ext cx="9763827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 SELANJUTNYA DALAM EVALUASI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108576" y="2589685"/>
            <a:ext cx="646099" cy="2507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66253" y="2589685"/>
            <a:ext cx="3055418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PROPOSAL LENGKAP, PADA BAGIAN:</a:t>
            </a:r>
          </a:p>
          <a:p>
            <a:pPr marL="282575" indent="-282575">
              <a:buAutoNum type="arabicPeriod"/>
            </a:pPr>
            <a:r>
              <a:rPr lang="fi-FI" sz="2000" dirty="0" smtClean="0"/>
              <a:t>DAFTAR MITRA </a:t>
            </a:r>
            <a:r>
              <a:rPr lang="fi-FI" sz="2000" dirty="0"/>
              <a:t>KERJASAMA </a:t>
            </a:r>
            <a:r>
              <a:rPr lang="fi-FI" sz="2000" dirty="0" smtClean="0"/>
              <a:t>PENELITIAN</a:t>
            </a:r>
          </a:p>
          <a:p>
            <a:pPr marL="282575" indent="-282575">
              <a:buAutoNum type="arabicPeriod"/>
            </a:pPr>
            <a:r>
              <a:rPr lang="fi-FI" sz="2000" dirty="0" smtClean="0"/>
              <a:t>SURAT PERSETUJUAN DARI MITRA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2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9356"/>
            <a:ext cx="9494704" cy="36677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50F20E-D0EC-45CD-BEE2-D379EC4B4AFE}"/>
              </a:ext>
            </a:extLst>
          </p:cNvPr>
          <p:cNvSpPr txBox="1">
            <a:spLocks/>
          </p:cNvSpPr>
          <p:nvPr/>
        </p:nvSpPr>
        <p:spPr>
          <a:xfrm>
            <a:off x="1252982" y="365125"/>
            <a:ext cx="10515600" cy="56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u="sng" dirty="0">
                <a:sym typeface="Wingdings" panose="05000000000000000000" pitchFamily="2" charset="2"/>
              </a:rPr>
              <a:t>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Evaluasi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Usulan</a:t>
            </a:r>
            <a:r>
              <a:rPr lang="en-US" sz="2800" u="sng" dirty="0" smtClean="0"/>
              <a:t>:  RAB</a:t>
            </a:r>
            <a:endParaRPr lang="en-ID" sz="2800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9EACB4-14AD-4847-A7AC-1EBFCDC9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6" y="205038"/>
            <a:ext cx="781701" cy="728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2851" y="933254"/>
            <a:ext cx="9763827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 SELANJUTNYA DALAM EVALUASI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108576" y="2589685"/>
            <a:ext cx="646099" cy="2507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66253" y="2589685"/>
            <a:ext cx="3055418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PROPOSAL LENGKAP, PADA BAGIAN:</a:t>
            </a:r>
          </a:p>
          <a:p>
            <a:pPr marL="282575" indent="-282575">
              <a:buAutoNum type="arabicPeriod"/>
            </a:pPr>
            <a:r>
              <a:rPr lang="fi-FI" sz="2000" dirty="0" smtClean="0"/>
              <a:t>DAFTAR MITRA </a:t>
            </a:r>
            <a:r>
              <a:rPr lang="fi-FI" sz="2000" dirty="0"/>
              <a:t>KERJASAMA </a:t>
            </a:r>
            <a:r>
              <a:rPr lang="fi-FI" sz="2000" dirty="0" smtClean="0"/>
              <a:t>PENELITIAN</a:t>
            </a:r>
          </a:p>
          <a:p>
            <a:pPr marL="282575" indent="-282575">
              <a:buAutoNum type="arabicPeriod"/>
            </a:pPr>
            <a:r>
              <a:rPr lang="fi-FI" sz="2000" dirty="0" smtClean="0"/>
              <a:t>SURAT PERSETUJUAN DARI MITRA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3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12080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7225" y="365125"/>
            <a:ext cx="11101388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KATEGORI PENELITIAN KOMPETITIF NASIONAL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2901" y="1701800"/>
            <a:ext cx="11415712" cy="4970463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SKEMA PENELITIAN DASAR (PD)</a:t>
            </a:r>
          </a:p>
          <a:p>
            <a:pPr marL="514350" marR="0" lvl="0" indent="-514350" algn="l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SKEMA PENELITIAN TERAPAN (PT)</a:t>
            </a:r>
          </a:p>
          <a:p>
            <a:pPr marL="514350" marR="0" lvl="0" indent="-514350" algn="l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SKEMA PENELITIAN PENGEMBANGAN (PP)</a:t>
            </a:r>
          </a:p>
          <a:p>
            <a:pPr marL="514350" marR="0" lvl="0" indent="-514350" algn="l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SKEMA PENELITIAN DOSEN PEMULA (PDP)</a:t>
            </a:r>
          </a:p>
          <a:p>
            <a:pPr marL="514350" marR="0" lvl="0" indent="-514350" algn="l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SKEMA PENELITIAN KERJA SAMA ANTAR PERGURUAN TINGGI (PKPT)</a:t>
            </a:r>
          </a:p>
          <a:p>
            <a:pPr marL="514350" marR="0" lvl="0" indent="-514350" algn="l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SKEMA PENELITIAN PASCA SARJANA (PPS)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20697"/>
            <a:ext cx="10557386" cy="775036"/>
          </a:xfrm>
        </p:spPr>
        <p:txBody>
          <a:bodyPr>
            <a:normAutofit/>
          </a:bodyPr>
          <a:lstStyle/>
          <a:p>
            <a:r>
              <a:rPr lang="en-US" sz="3600" b="1" dirty="0"/>
              <a:t>PENELITIAN </a:t>
            </a:r>
            <a:r>
              <a:rPr lang="en-US" sz="3600" b="1" dirty="0" smtClean="0"/>
              <a:t>KERJA SAMA ANTAR PT(PKPT)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492500" y="1988601"/>
            <a:ext cx="3269338" cy="30151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6338823"/>
              </p:ext>
            </p:extLst>
          </p:nvPr>
        </p:nvGraphicFramePr>
        <p:xfrm>
          <a:off x="6692900" y="2025890"/>
          <a:ext cx="4660900" cy="381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17" y="2059110"/>
            <a:ext cx="902183" cy="12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64254" y="2814502"/>
            <a:ext cx="3192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menghasilkan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prinsip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dasar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teknologi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formulasi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konsep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aplikasi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teknologi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hingga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pembuktian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konsep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9791" y="2430787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PKPT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37513" y="2850172"/>
            <a:ext cx="2732314" cy="18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638" y="3340838"/>
            <a:ext cx="32195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500" dirty="0" err="1"/>
              <a:t>Ketua</a:t>
            </a:r>
            <a:r>
              <a:rPr lang="en-US" sz="1500" dirty="0"/>
              <a:t> </a:t>
            </a:r>
            <a:r>
              <a:rPr lang="en-US" sz="1500" dirty="0" err="1"/>
              <a:t>pengusul</a:t>
            </a:r>
            <a:r>
              <a:rPr lang="en-US" sz="1500" dirty="0"/>
              <a:t> </a:t>
            </a:r>
            <a:r>
              <a:rPr lang="en-US" sz="1500" b="1" dirty="0" smtClean="0">
                <a:solidFill>
                  <a:srgbClr val="C00000"/>
                </a:solidFill>
              </a:rPr>
              <a:t>S2 </a:t>
            </a:r>
            <a:r>
              <a:rPr lang="en-US" sz="1500" b="1" dirty="0" err="1" smtClean="0">
                <a:solidFill>
                  <a:srgbClr val="C00000"/>
                </a:solidFill>
              </a:rPr>
              <a:t>maksimal</a:t>
            </a:r>
            <a:r>
              <a:rPr lang="en-US" sz="1500" b="1" dirty="0" smtClean="0">
                <a:solidFill>
                  <a:srgbClr val="C00000"/>
                </a:solidFill>
              </a:rPr>
              <a:t> </a:t>
            </a:r>
            <a:r>
              <a:rPr lang="en-US" sz="1500" b="1" dirty="0" err="1" smtClean="0">
                <a:solidFill>
                  <a:srgbClr val="C00000"/>
                </a:solidFill>
              </a:rPr>
              <a:t>lektor</a:t>
            </a:r>
            <a:r>
              <a:rPr lang="en-US" sz="1500" b="1" dirty="0" smtClean="0">
                <a:solidFill>
                  <a:srgbClr val="C00000"/>
                </a:solidFill>
              </a:rPr>
              <a:t> </a:t>
            </a:r>
            <a:endParaRPr lang="en-US" sz="1500" b="1" dirty="0">
              <a:solidFill>
                <a:srgbClr val="C00000"/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500" dirty="0" err="1"/>
              <a:t>Ketua</a:t>
            </a:r>
            <a:r>
              <a:rPr lang="en-US" sz="1500" dirty="0"/>
              <a:t> </a:t>
            </a:r>
            <a:r>
              <a:rPr lang="en-US" sz="1500" dirty="0" smtClean="0"/>
              <a:t>TPM min S3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memiliki</a:t>
            </a:r>
            <a:r>
              <a:rPr lang="en-US" sz="1500" dirty="0" smtClean="0"/>
              <a:t> minimal </a:t>
            </a:r>
            <a:r>
              <a:rPr lang="en-US" sz="1500" b="1" dirty="0" smtClean="0">
                <a:solidFill>
                  <a:srgbClr val="C00000"/>
                </a:solidFill>
              </a:rPr>
              <a:t>5 </a:t>
            </a:r>
            <a:r>
              <a:rPr lang="en-US" sz="1500" b="1" dirty="0" err="1" smtClean="0">
                <a:solidFill>
                  <a:srgbClr val="C00000"/>
                </a:solidFill>
              </a:rPr>
              <a:t>artikel</a:t>
            </a:r>
            <a:r>
              <a:rPr lang="en-US" sz="1500" b="1" dirty="0" smtClean="0">
                <a:solidFill>
                  <a:srgbClr val="C00000"/>
                </a:solidFill>
              </a:rPr>
              <a:t> </a:t>
            </a:r>
            <a:r>
              <a:rPr lang="en-US" sz="1500" dirty="0"/>
              <a:t>di </a:t>
            </a:r>
            <a:r>
              <a:rPr lang="en-US" sz="1500" dirty="0" err="1" smtClean="0"/>
              <a:t>jurnal</a:t>
            </a:r>
            <a:r>
              <a:rPr lang="en-US" sz="1500" dirty="0" smtClean="0"/>
              <a:t> </a:t>
            </a:r>
            <a:r>
              <a:rPr lang="en-US" sz="1500" dirty="0" err="1" smtClean="0"/>
              <a:t>internasional</a:t>
            </a:r>
            <a:r>
              <a:rPr lang="en-US" sz="1500" dirty="0" smtClean="0"/>
              <a:t> </a:t>
            </a:r>
            <a:r>
              <a:rPr lang="en-US" sz="1500" dirty="0" err="1" smtClean="0"/>
              <a:t>terindeks</a:t>
            </a:r>
            <a:r>
              <a:rPr lang="en-US" sz="1500" dirty="0" smtClean="0"/>
              <a:t> </a:t>
            </a:r>
            <a:r>
              <a:rPr lang="en-US" sz="1500" dirty="0" err="1"/>
              <a:t>bereputasi</a:t>
            </a:r>
            <a:r>
              <a:rPr lang="en-US" sz="1500" dirty="0"/>
              <a:t> </a:t>
            </a:r>
            <a:r>
              <a:rPr lang="en-US" sz="1500" dirty="0" err="1" smtClean="0"/>
              <a:t>sebagai</a:t>
            </a:r>
            <a:r>
              <a:rPr lang="en-US" sz="1500" dirty="0" smtClean="0"/>
              <a:t> </a:t>
            </a:r>
            <a:r>
              <a:rPr lang="en-US" sz="1500" dirty="0" err="1" smtClean="0"/>
              <a:t>penulis</a:t>
            </a:r>
            <a:r>
              <a:rPr lang="en-US" sz="1500" dirty="0" smtClean="0"/>
              <a:t> </a:t>
            </a:r>
            <a:r>
              <a:rPr lang="en-US" sz="1500" dirty="0" err="1" smtClean="0"/>
              <a:t>pertama</a:t>
            </a:r>
            <a:r>
              <a:rPr lang="en-US" sz="1500" dirty="0" smtClean="0"/>
              <a:t> </a:t>
            </a:r>
            <a:r>
              <a:rPr lang="en-US" sz="1500" dirty="0" err="1" smtClean="0"/>
              <a:t>atau</a:t>
            </a:r>
            <a:r>
              <a:rPr lang="en-US" sz="1500" dirty="0" smtClean="0"/>
              <a:t> correspondence author</a:t>
            </a:r>
            <a:endParaRPr lang="en-US" sz="1500" dirty="0"/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500" dirty="0" err="1"/>
              <a:t>Anggota</a:t>
            </a:r>
            <a:r>
              <a:rPr lang="en-US" sz="1500" dirty="0"/>
              <a:t> </a:t>
            </a:r>
            <a:r>
              <a:rPr lang="en-US" sz="1500" dirty="0" smtClean="0"/>
              <a:t>TPP </a:t>
            </a:r>
            <a:r>
              <a:rPr lang="en-US" sz="1500" dirty="0"/>
              <a:t>1-2 </a:t>
            </a:r>
            <a:r>
              <a:rPr lang="en-US" sz="1500" dirty="0" smtClean="0"/>
              <a:t>orang</a:t>
            </a: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5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TPM: 1 orang </a:t>
            </a:r>
            <a:r>
              <a:rPr lang="en-US" sz="15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berpendidikan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S3</a:t>
            </a: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TPM </a:t>
            </a:r>
            <a:r>
              <a:rPr lang="en-US" sz="15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sz="15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klaster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ym typeface="Symbol" panose="05050102010706020507" pitchFamily="18" charset="2"/>
                        </a:rPr>
                        <a:t>2-3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385377"/>
              </p:ext>
            </p:extLst>
          </p:nvPr>
        </p:nvGraphicFramePr>
        <p:xfrm>
          <a:off x="8180131" y="1084516"/>
          <a:ext cx="3916372" cy="944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 smtClean="0">
                          <a:sym typeface="Symbol" panose="05050102010706020507" pitchFamily="18" charset="2"/>
                        </a:rPr>
                        <a:t>Dasar</a:t>
                      </a:r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/</a:t>
                      </a:r>
                      <a:r>
                        <a:rPr lang="en-US" sz="1600" baseline="0" dirty="0" err="1" smtClean="0">
                          <a:sym typeface="Symbol" panose="05050102010706020507" pitchFamily="18" charset="2"/>
                        </a:rPr>
                        <a:t>Terapan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2142" y="2114605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2142" y="4505289"/>
            <a:ext cx="572350" cy="4860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532271"/>
              </p:ext>
            </p:extLst>
          </p:nvPr>
        </p:nvGraphicFramePr>
        <p:xfrm>
          <a:off x="749300" y="904816"/>
          <a:ext cx="4446287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KOMPETITIF NASIONAL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26198"/>
            <a:ext cx="4284133" cy="330201"/>
          </a:xfrm>
        </p:spPr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05589"/>
              </p:ext>
            </p:extLst>
          </p:nvPr>
        </p:nvGraphicFramePr>
        <p:xfrm>
          <a:off x="4360333" y="5675254"/>
          <a:ext cx="77639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86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Tingkat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00"/>
                          </a:solidFill>
                        </a:rPr>
                        <a:t>Kesiapan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</a:rPr>
                        <a:t>Teknologi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ID" sz="1400" b="1" baseline="0" dirty="0" smtClean="0">
                          <a:solidFill>
                            <a:srgbClr val="000000"/>
                          </a:solidFill>
                        </a:rPr>
                        <a:t>(TKT)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6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20697"/>
            <a:ext cx="10557386" cy="7750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PENELITIAN </a:t>
            </a:r>
            <a:r>
              <a:rPr lang="en-US" b="1" dirty="0" smtClean="0"/>
              <a:t>DASAR </a:t>
            </a:r>
            <a:r>
              <a:rPr lang="en-US" b="1" dirty="0"/>
              <a:t>(</a:t>
            </a:r>
            <a:r>
              <a:rPr lang="en-US" b="1" dirty="0" smtClean="0"/>
              <a:t>PD)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492500" y="1988601"/>
            <a:ext cx="3269338" cy="30151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61090331"/>
              </p:ext>
            </p:extLst>
          </p:nvPr>
        </p:nvGraphicFramePr>
        <p:xfrm>
          <a:off x="6692900" y="2025890"/>
          <a:ext cx="4660900" cy="381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17" y="2059110"/>
            <a:ext cx="902183" cy="12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64254" y="2814502"/>
            <a:ext cx="3192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menghasilkan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prinsip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dasar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teknologi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formulasi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konsep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aplikasi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teknologi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hingga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pembuktian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konsep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9053" y="2430787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637513" y="2850172"/>
            <a:ext cx="2732314" cy="18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638" y="3340838"/>
            <a:ext cx="3219562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smtClean="0"/>
              <a:t>S3 minimal </a:t>
            </a:r>
            <a:r>
              <a:rPr lang="en-US" sz="1600" dirty="0" err="1"/>
              <a:t>asisten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S2 </a:t>
            </a:r>
            <a:r>
              <a:rPr lang="en-US" sz="1600" b="1" dirty="0" smtClean="0">
                <a:solidFill>
                  <a:srgbClr val="C00000"/>
                </a:solidFill>
              </a:rPr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lektor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smtClean="0"/>
              <a:t>minimal </a:t>
            </a:r>
            <a:r>
              <a:rPr lang="en-US" sz="1600" b="1" dirty="0" smtClean="0">
                <a:solidFill>
                  <a:srgbClr val="C00000"/>
                </a:solidFill>
              </a:rPr>
              <a:t>2 </a:t>
            </a:r>
            <a:r>
              <a:rPr lang="en-US" sz="1600" b="1" dirty="0" err="1" smtClean="0">
                <a:solidFill>
                  <a:srgbClr val="C00000"/>
                </a:solidFill>
              </a:rPr>
              <a:t>artikel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/>
              <a:t>di database </a:t>
            </a:r>
            <a:r>
              <a:rPr lang="en-US" sz="1600" dirty="0" err="1"/>
              <a:t>terindeks</a:t>
            </a:r>
            <a:r>
              <a:rPr lang="en-US" sz="1600" dirty="0"/>
              <a:t> </a:t>
            </a:r>
            <a:r>
              <a:rPr lang="en-US" sz="1600" dirty="0" err="1"/>
              <a:t>bereputasi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/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/>
              <a:t>terakreditasi</a:t>
            </a:r>
            <a:r>
              <a:rPr lang="en-US" sz="1600" dirty="0"/>
              <a:t> </a:t>
            </a:r>
            <a:r>
              <a:rPr lang="en-US" sz="1600" dirty="0" smtClean="0"/>
              <a:t>S1 </a:t>
            </a:r>
            <a:r>
              <a:rPr lang="en-US" sz="1600" dirty="0" err="1" smtClean="0"/>
              <a:t>atau</a:t>
            </a:r>
            <a:r>
              <a:rPr lang="en-US" sz="1600" dirty="0" smtClean="0"/>
              <a:t> S2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penulis</a:t>
            </a:r>
            <a:r>
              <a:rPr lang="en-US" sz="1600" dirty="0" smtClean="0"/>
              <a:t> </a:t>
            </a:r>
            <a:r>
              <a:rPr lang="en-US" sz="1600" dirty="0" err="1" smtClean="0"/>
              <a:t>pertama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correspondence author</a:t>
            </a:r>
            <a:endParaRPr lang="en-US" sz="1600" dirty="0"/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1-2 orang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ym typeface="Symbol" panose="05050102010706020507" pitchFamily="18" charset="2"/>
                        </a:rPr>
                        <a:t>2-3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80131" y="1084516"/>
          <a:ext cx="3916372" cy="701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Dasar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2142" y="2114605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2142" y="4505289"/>
            <a:ext cx="572350" cy="4860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80373"/>
              </p:ext>
            </p:extLst>
          </p:nvPr>
        </p:nvGraphicFramePr>
        <p:xfrm>
          <a:off x="749300" y="904816"/>
          <a:ext cx="4446287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KOMPETITIF NASIONAL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3928533" cy="406399"/>
          </a:xfrm>
        </p:spPr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05589"/>
              </p:ext>
            </p:extLst>
          </p:nvPr>
        </p:nvGraphicFramePr>
        <p:xfrm>
          <a:off x="4360333" y="5675254"/>
          <a:ext cx="77639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86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Tingkat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00"/>
                          </a:solidFill>
                        </a:rPr>
                        <a:t>Kesiapan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</a:rPr>
                        <a:t>Teknologi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ID" sz="1400" b="1" baseline="0" dirty="0" smtClean="0">
                          <a:solidFill>
                            <a:srgbClr val="000000"/>
                          </a:solidFill>
                        </a:rPr>
                        <a:t>(TKT)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6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3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06" y="122653"/>
            <a:ext cx="10945904" cy="7750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PENELITIAN </a:t>
            </a:r>
            <a:r>
              <a:rPr lang="en-US" b="1" dirty="0" smtClean="0"/>
              <a:t>TERAPAN </a:t>
            </a:r>
            <a:r>
              <a:rPr lang="en-US" b="1" dirty="0"/>
              <a:t>(</a:t>
            </a:r>
            <a:r>
              <a:rPr lang="en-US" b="1" dirty="0" smtClean="0"/>
              <a:t>PT)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568700" y="1988601"/>
            <a:ext cx="3193138" cy="27484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8839602"/>
              </p:ext>
            </p:extLst>
          </p:nvPr>
        </p:nvGraphicFramePr>
        <p:xfrm>
          <a:off x="6705600" y="2025890"/>
          <a:ext cx="4648200" cy="370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1912237"/>
            <a:ext cx="787399" cy="105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64254" y="2814502"/>
            <a:ext cx="3192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berorientasi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produk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ipteks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telah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tervalidasi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lingkungan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laboratorium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lapangan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lingkungan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relevan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9559" y="2430787"/>
            <a:ext cx="2223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r>
              <a:rPr lang="en-ID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TERAPAN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37513" y="2850172"/>
            <a:ext cx="2732314" cy="18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290" y="2838364"/>
            <a:ext cx="32354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smtClean="0"/>
              <a:t>S3 minimal </a:t>
            </a:r>
            <a:r>
              <a:rPr lang="en-US" sz="1600" dirty="0" err="1"/>
              <a:t>asisten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S2 </a:t>
            </a:r>
            <a:r>
              <a:rPr lang="en-US" sz="1600" b="1" dirty="0" smtClean="0">
                <a:solidFill>
                  <a:srgbClr val="C00000"/>
                </a:solidFill>
              </a:rPr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lektor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smtClean="0"/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dua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artikel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di database </a:t>
            </a:r>
            <a:r>
              <a:rPr lang="en-US" sz="1600" dirty="0" err="1"/>
              <a:t>terindeks</a:t>
            </a:r>
            <a:r>
              <a:rPr lang="en-US" sz="1600" dirty="0"/>
              <a:t> </a:t>
            </a:r>
            <a:r>
              <a:rPr lang="en-US" sz="1600" dirty="0" err="1"/>
              <a:t>bereputasi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/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/>
              <a:t>terakreditasi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penulis</a:t>
            </a:r>
            <a:r>
              <a:rPr lang="en-US" sz="1600" dirty="0" smtClean="0"/>
              <a:t> </a:t>
            </a:r>
            <a:r>
              <a:rPr lang="en-US" sz="1600" dirty="0" err="1" smtClean="0"/>
              <a:t>pertama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correspondence author) </a:t>
            </a:r>
            <a:r>
              <a:rPr lang="en-US" sz="1600" dirty="0" err="1" smtClean="0"/>
              <a:t>atau</a:t>
            </a:r>
            <a:r>
              <a:rPr lang="en-US" sz="1600" dirty="0" smtClean="0"/>
              <a:t> 1 KI min. </a:t>
            </a:r>
            <a:r>
              <a:rPr lang="en-US" sz="1600" dirty="0" err="1" smtClean="0"/>
              <a:t>terdaftar</a:t>
            </a:r>
            <a:r>
              <a:rPr lang="en-US" sz="1600" dirty="0" smtClean="0"/>
              <a:t> (</a:t>
            </a:r>
            <a:r>
              <a:rPr lang="en-US" sz="1600" dirty="0" err="1" smtClean="0"/>
              <a:t>hak</a:t>
            </a:r>
            <a:r>
              <a:rPr lang="en-US" sz="1600" dirty="0" smtClean="0"/>
              <a:t> </a:t>
            </a:r>
            <a:r>
              <a:rPr lang="en-US" sz="1600" dirty="0" err="1" smtClean="0"/>
              <a:t>cipta</a:t>
            </a:r>
            <a:r>
              <a:rPr lang="en-US" sz="1600" dirty="0" smtClean="0"/>
              <a:t>*)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1-2 </a:t>
            </a:r>
            <a:r>
              <a:rPr lang="en-US" sz="1600" dirty="0" smtClean="0"/>
              <a:t>orang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mitra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ym typeface="Symbol" panose="05050102010706020507" pitchFamily="18" charset="2"/>
                        </a:rPr>
                        <a:t>2-3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80131" y="1084516"/>
          <a:ext cx="3916372" cy="701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 smtClean="0">
                          <a:sym typeface="Symbol" panose="05050102010706020507" pitchFamily="18" charset="2"/>
                        </a:rPr>
                        <a:t>Terapan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2142" y="2121317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2142" y="4505289"/>
            <a:ext cx="572350" cy="4860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804594"/>
              </p:ext>
            </p:extLst>
          </p:nvPr>
        </p:nvGraphicFramePr>
        <p:xfrm>
          <a:off x="685799" y="904816"/>
          <a:ext cx="4509788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KOMPETITIF NASIONAL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3589867" cy="365125"/>
          </a:xfrm>
        </p:spPr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05589"/>
              </p:ext>
            </p:extLst>
          </p:nvPr>
        </p:nvGraphicFramePr>
        <p:xfrm>
          <a:off x="4360333" y="5675254"/>
          <a:ext cx="77639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86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Tingkat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00"/>
                          </a:solidFill>
                        </a:rPr>
                        <a:t>Kesiapan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</a:rPr>
                        <a:t>Teknologi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ID" sz="1400" b="1" baseline="0" dirty="0" smtClean="0">
                          <a:solidFill>
                            <a:srgbClr val="000000"/>
                          </a:solidFill>
                        </a:rPr>
                        <a:t>(TKT)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6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7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06" y="128669"/>
            <a:ext cx="10945904" cy="7750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PENELITIAN </a:t>
            </a:r>
            <a:r>
              <a:rPr lang="en-US" b="1" dirty="0" smtClean="0"/>
              <a:t>PENGEMBANGAN </a:t>
            </a:r>
            <a:r>
              <a:rPr lang="en-US" b="1" dirty="0"/>
              <a:t>(</a:t>
            </a:r>
            <a:r>
              <a:rPr lang="en-US" b="1" dirty="0" smtClean="0"/>
              <a:t>PP)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3530600" y="1988601"/>
            <a:ext cx="3231238" cy="31294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4308350"/>
              </p:ext>
            </p:extLst>
          </p:nvPr>
        </p:nvGraphicFramePr>
        <p:xfrm>
          <a:off x="6893855" y="2025890"/>
          <a:ext cx="4730877" cy="391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39" y="1995624"/>
            <a:ext cx="754144" cy="10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6700" y="3563381"/>
            <a:ext cx="2602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diarahkan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mengembangkan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produk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komersial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561262"/>
            <a:ext cx="2610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r>
              <a:rPr lang="en-ID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PENGEMBANGAN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321505" y="3418466"/>
            <a:ext cx="3010831" cy="93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6460" y="2805062"/>
            <a:ext cx="325114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smtClean="0"/>
              <a:t>S3 minimal </a:t>
            </a:r>
            <a:r>
              <a:rPr lang="en-US" sz="1600" dirty="0" err="1"/>
              <a:t>asisten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S2 </a:t>
            </a:r>
            <a:r>
              <a:rPr lang="en-US" sz="1600" b="1" dirty="0" smtClean="0">
                <a:solidFill>
                  <a:srgbClr val="C00000"/>
                </a:solidFill>
              </a:rPr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lektor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smtClean="0"/>
              <a:t>minimal </a:t>
            </a:r>
            <a:r>
              <a:rPr lang="en-US" sz="1600" b="1" dirty="0" smtClean="0">
                <a:solidFill>
                  <a:srgbClr val="C00000"/>
                </a:solidFill>
              </a:rPr>
              <a:t>5 </a:t>
            </a:r>
            <a:r>
              <a:rPr lang="en-US" sz="1600" b="1" dirty="0" err="1" smtClean="0">
                <a:solidFill>
                  <a:srgbClr val="C00000"/>
                </a:solidFill>
              </a:rPr>
              <a:t>artikel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/>
              <a:t>di database </a:t>
            </a:r>
            <a:r>
              <a:rPr lang="en-US" sz="1600" dirty="0" err="1"/>
              <a:t>terindeks</a:t>
            </a:r>
            <a:r>
              <a:rPr lang="en-US" sz="1600" dirty="0"/>
              <a:t> </a:t>
            </a:r>
            <a:r>
              <a:rPr lang="en-US" sz="1600" dirty="0" err="1" smtClean="0"/>
              <a:t>bereputasi</a:t>
            </a:r>
            <a:r>
              <a:rPr lang="en-US" sz="1600" dirty="0" smtClean="0"/>
              <a:t> (</a:t>
            </a:r>
            <a:r>
              <a:rPr lang="en-US" sz="1600" dirty="0" err="1" smtClean="0"/>
              <a:t>sbg</a:t>
            </a:r>
            <a:r>
              <a:rPr lang="en-US" sz="1600" dirty="0" smtClean="0"/>
              <a:t> first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correspondenec</a:t>
            </a:r>
            <a:r>
              <a:rPr lang="en-US" sz="1600" dirty="0" smtClean="0"/>
              <a:t> author) </a:t>
            </a:r>
            <a:r>
              <a:rPr lang="en-US" sz="1600" dirty="0" err="1" smtClean="0"/>
              <a:t>dan</a:t>
            </a:r>
            <a:r>
              <a:rPr lang="en-US" sz="1600" dirty="0" smtClean="0"/>
              <a:t>/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/>
              <a:t>minimal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1 </a:t>
            </a:r>
            <a:r>
              <a:rPr lang="en-US" sz="1600" dirty="0" smtClean="0"/>
              <a:t>KI </a:t>
            </a:r>
            <a:r>
              <a:rPr lang="en-US" sz="1600" dirty="0"/>
              <a:t>status </a:t>
            </a:r>
            <a:r>
              <a:rPr lang="en-US" sz="1600" dirty="0" err="1" smtClean="0"/>
              <a:t>terdaftar</a:t>
            </a: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r>
              <a:rPr lang="en-US" sz="1600" dirty="0"/>
              <a:t> investor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smtClean="0"/>
              <a:t>1-3 orang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39957"/>
              </p:ext>
            </p:extLst>
          </p:nvPr>
        </p:nvGraphicFramePr>
        <p:xfrm>
          <a:off x="660399" y="904816"/>
          <a:ext cx="4535188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3</a:t>
                      </a:r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80130" y="1084516"/>
          <a:ext cx="4011869" cy="944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99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 smtClean="0">
                          <a:sym typeface="Symbol" panose="05050102010706020507" pitchFamily="18" charset="2"/>
                        </a:rPr>
                        <a:t>Pengembangan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92142" y="2013165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92142" y="4505289"/>
            <a:ext cx="572350" cy="4860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KOMPETITIF NASIONAL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998823" y="20113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172202"/>
            <a:ext cx="3649133" cy="313266"/>
          </a:xfrm>
        </p:spPr>
        <p:txBody>
          <a:bodyPr/>
          <a:lstStyle/>
          <a:p>
            <a:r>
              <a:rPr lang="de-DE" smtClean="0"/>
              <a:t>UPGRIS 2 Maret 2020                     oleh Hotniar Siringoringo</a:t>
            </a:r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500132"/>
              </p:ext>
            </p:extLst>
          </p:nvPr>
        </p:nvGraphicFramePr>
        <p:xfrm>
          <a:off x="4428066" y="5929254"/>
          <a:ext cx="77639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86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Tingkat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00"/>
                          </a:solidFill>
                        </a:rPr>
                        <a:t>Kesiapan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</a:rPr>
                        <a:t>Teknologi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ID" sz="1400" b="1" baseline="0" dirty="0" smtClean="0">
                          <a:solidFill>
                            <a:srgbClr val="000000"/>
                          </a:solidFill>
                        </a:rPr>
                        <a:t>(TKT)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6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3405</TotalTime>
  <Words>2446</Words>
  <Application>Microsoft Office PowerPoint</Application>
  <PresentationFormat>Widescreen</PresentationFormat>
  <Paragraphs>540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Arial Rounded MT Bold</vt:lpstr>
      <vt:lpstr>Calibri</vt:lpstr>
      <vt:lpstr>Georgia</vt:lpstr>
      <vt:lpstr>Symbol</vt:lpstr>
      <vt:lpstr>Times New Roman</vt:lpstr>
      <vt:lpstr>Trebuchet MS</vt:lpstr>
      <vt:lpstr>Wingdings</vt:lpstr>
      <vt:lpstr>Slipstream</vt:lpstr>
      <vt:lpstr>STRATEGI PENGUSULAN PROPOSAL PENELITIAN HIBAH DRPM</vt:lpstr>
      <vt:lpstr>PERATURAN dan PEDOMAN</vt:lpstr>
      <vt:lpstr>STRATEGI SUKSES PENYUSUNAN PROPOSAL</vt:lpstr>
      <vt:lpstr>STRATEGI SUKSES PENYUSUNAN PROPOSAL</vt:lpstr>
      <vt:lpstr>PowerPoint Presentation</vt:lpstr>
      <vt:lpstr>PENELITIAN KERJA SAMA ANTAR PT(PKPT)</vt:lpstr>
      <vt:lpstr>PENELITIAN DASAR (PD)</vt:lpstr>
      <vt:lpstr>PENELITIAN TERAPAN (PT)</vt:lpstr>
      <vt:lpstr>PENELITIAN PENGEMBANGAN (PP)</vt:lpstr>
      <vt:lpstr>PENELITIAN PASCASARJANA-PENELITIAN TESIS MAGISTER (PPS-PTM)</vt:lpstr>
      <vt:lpstr>PENELITIAN PASCASARJANA-PENELITIAN DISERTASI DOKTOR (PPS-PDD)</vt:lpstr>
      <vt:lpstr>PENELITIAN PASCASARJANA-PENELITIAN PASCA DOKTOR (PPS-PPD)</vt:lpstr>
      <vt:lpstr>STRATEGI SUKSES PENYUSUNAN PROPOSAL</vt:lpstr>
      <vt:lpstr>STRATEGI SUKSES PENYUSUNAN PROPOSAL</vt:lpstr>
      <vt:lpstr>SUMBER KEGAGALAN-PD</vt:lpstr>
      <vt:lpstr>SUMBER KEGAGALAN-PT</vt:lpstr>
      <vt:lpstr>SUMBER KEGAGALAN-PP</vt:lpstr>
      <vt:lpstr>PowerPoint Presentation</vt:lpstr>
      <vt:lpstr>❶ Evaluasi Administrasi (Kualifikasi, Rekam jejak, dan Dokumen pendukung)</vt:lpstr>
      <vt:lpstr>PowerPoint Presentation</vt:lpstr>
      <vt:lpstr>❶ Evaluasi Administrasi (Kualifikasi, Rekam jejak, dan Dokumen pendukung)</vt:lpstr>
      <vt:lpstr>PowerPoint Presentation</vt:lpstr>
      <vt:lpstr>❶ Evaluasi Administrasi (Kualifikasi, Rekam jejak, dan Dokumen pendukung)</vt:lpstr>
      <vt:lpstr>PowerPoint Presentation</vt:lpstr>
      <vt:lpstr>❶ Evaluasi Administrasi (Kualifikasi, Rekam jejak, dan Dokumen pendukung)</vt:lpstr>
      <vt:lpstr>❶ Evaluasi Administrasi (Kualifikasi, Rekam jejak, dan Dokumen pendukung)</vt:lpstr>
      <vt:lpstr>❶ Evaluasi Administrasi (Kualifikasi, Rekam jejak, dan Dokumen pendukung)</vt:lpstr>
      <vt:lpstr>❶ Evaluasi Administrasi (Kualifikasi, Rekam jejak, dan Dokumen pendukung)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 subekti</dc:creator>
  <cp:lastModifiedBy>upgris</cp:lastModifiedBy>
  <cp:revision>505</cp:revision>
  <dcterms:created xsi:type="dcterms:W3CDTF">2016-02-23T10:54:00Z</dcterms:created>
  <dcterms:modified xsi:type="dcterms:W3CDTF">2020-03-02T04:13:28Z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