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04" r:id="rId2"/>
    <p:sldId id="301" r:id="rId3"/>
    <p:sldId id="302" r:id="rId4"/>
    <p:sldId id="272" r:id="rId5"/>
    <p:sldId id="290" r:id="rId6"/>
    <p:sldId id="273" r:id="rId7"/>
    <p:sldId id="274" r:id="rId8"/>
    <p:sldId id="275" r:id="rId9"/>
    <p:sldId id="294" r:id="rId10"/>
    <p:sldId id="295" r:id="rId11"/>
    <p:sldId id="287" r:id="rId12"/>
    <p:sldId id="267" r:id="rId13"/>
    <p:sldId id="285" r:id="rId14"/>
    <p:sldId id="286" r:id="rId15"/>
    <p:sldId id="265" r:id="rId16"/>
    <p:sldId id="299" r:id="rId17"/>
    <p:sldId id="300" r:id="rId18"/>
    <p:sldId id="283" r:id="rId19"/>
    <p:sldId id="279" r:id="rId20"/>
    <p:sldId id="28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0E6D8-4F6D-4E3D-ABA9-0EECDBBDC2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9BDF488-07FC-49BB-AB37-53D1DD6CEA7B}">
      <dgm:prSet phldrT="[Text]" custT="1"/>
      <dgm:spPr/>
      <dgm:t>
        <a:bodyPr/>
        <a:lstStyle/>
        <a:p>
          <a:r>
            <a:rPr lang="id-ID" sz="2400" dirty="0"/>
            <a:t>PRA SEJARAH/</a:t>
          </a:r>
        </a:p>
        <a:p>
          <a:r>
            <a:rPr lang="id-ID" sz="2400" dirty="0"/>
            <a:t>PURBA/BATU</a:t>
          </a:r>
        </a:p>
      </dgm:t>
    </dgm:pt>
    <dgm:pt modelId="{DE840194-4962-42B5-84AC-11EDA712868B}" type="parTrans" cxnId="{28DC4EEF-4AFE-496A-9FF6-1C18D53FEB5D}">
      <dgm:prSet/>
      <dgm:spPr/>
      <dgm:t>
        <a:bodyPr/>
        <a:lstStyle/>
        <a:p>
          <a:endParaRPr lang="id-ID"/>
        </a:p>
      </dgm:t>
    </dgm:pt>
    <dgm:pt modelId="{8E5FBA75-CDE1-446F-91DD-D68B47DFA488}" type="sibTrans" cxnId="{28DC4EEF-4AFE-496A-9FF6-1C18D53FEB5D}">
      <dgm:prSet/>
      <dgm:spPr/>
      <dgm:t>
        <a:bodyPr/>
        <a:lstStyle/>
        <a:p>
          <a:endParaRPr lang="id-ID"/>
        </a:p>
      </dgm:t>
    </dgm:pt>
    <dgm:pt modelId="{1543833D-B021-4383-B745-231283B1780C}">
      <dgm:prSet phldrT="[Text]" custT="1"/>
      <dgm:spPr/>
      <dgm:t>
        <a:bodyPr/>
        <a:lstStyle/>
        <a:p>
          <a:r>
            <a:rPr lang="id-ID" sz="2400" dirty="0"/>
            <a:t>DITEMUKAN </a:t>
          </a:r>
        </a:p>
        <a:p>
          <a:r>
            <a:rPr lang="id-ID" sz="2400" dirty="0"/>
            <a:t>AKSARA, KOMUNIKASI SECARA TERTULIS ANTAR GENERASI</a:t>
          </a:r>
        </a:p>
      </dgm:t>
    </dgm:pt>
    <dgm:pt modelId="{A503102A-7129-4521-9DA7-463CC2C31411}" type="parTrans" cxnId="{095ED71E-0218-4B4B-8C19-C70F34D89CA6}">
      <dgm:prSet/>
      <dgm:spPr/>
      <dgm:t>
        <a:bodyPr/>
        <a:lstStyle/>
        <a:p>
          <a:endParaRPr lang="id-ID"/>
        </a:p>
      </dgm:t>
    </dgm:pt>
    <dgm:pt modelId="{71F2B44F-8B4E-4E60-B4F6-DE3713425B59}" type="sibTrans" cxnId="{095ED71E-0218-4B4B-8C19-C70F34D89CA6}">
      <dgm:prSet/>
      <dgm:spPr/>
      <dgm:t>
        <a:bodyPr/>
        <a:lstStyle/>
        <a:p>
          <a:endParaRPr lang="id-ID"/>
        </a:p>
      </dgm:t>
    </dgm:pt>
    <dgm:pt modelId="{BF3EC95C-CD16-4E2B-8F97-D27D9F588D6A}">
      <dgm:prSet phldrT="[Text]" custT="1"/>
      <dgm:spPr/>
      <dgm:t>
        <a:bodyPr/>
        <a:lstStyle/>
        <a:p>
          <a:endParaRPr lang="id-ID" sz="2400" dirty="0"/>
        </a:p>
        <a:p>
          <a:r>
            <a:rPr lang="id-ID" sz="2400" dirty="0"/>
            <a:t>DITEMUKAN</a:t>
          </a:r>
        </a:p>
        <a:p>
          <a:r>
            <a:rPr lang="id-ID" sz="2400" dirty="0"/>
            <a:t>LOGAM</a:t>
          </a:r>
        </a:p>
      </dgm:t>
    </dgm:pt>
    <dgm:pt modelId="{44B3CD31-F907-4768-8D51-E816E510A22B}" type="parTrans" cxnId="{733AEC24-DEF1-4099-80C5-C1106EAFCEFE}">
      <dgm:prSet/>
      <dgm:spPr/>
      <dgm:t>
        <a:bodyPr/>
        <a:lstStyle/>
        <a:p>
          <a:endParaRPr lang="id-ID"/>
        </a:p>
      </dgm:t>
    </dgm:pt>
    <dgm:pt modelId="{FB6A8DA1-3644-4D07-B491-920B3B975AC0}" type="sibTrans" cxnId="{733AEC24-DEF1-4099-80C5-C1106EAFCEFE}">
      <dgm:prSet/>
      <dgm:spPr/>
      <dgm:t>
        <a:bodyPr/>
        <a:lstStyle/>
        <a:p>
          <a:endParaRPr lang="id-ID"/>
        </a:p>
      </dgm:t>
    </dgm:pt>
    <dgm:pt modelId="{088E153B-7618-441B-ABBA-FC3B56794B8D}" type="pres">
      <dgm:prSet presAssocID="{A810E6D8-4F6D-4E3D-ABA9-0EECDBBDC24D}" presName="arrowDiagram" presStyleCnt="0">
        <dgm:presLayoutVars>
          <dgm:chMax val="5"/>
          <dgm:dir/>
          <dgm:resizeHandles val="exact"/>
        </dgm:presLayoutVars>
      </dgm:prSet>
      <dgm:spPr/>
    </dgm:pt>
    <dgm:pt modelId="{6A323270-1D75-44AA-B176-623353324A62}" type="pres">
      <dgm:prSet presAssocID="{A810E6D8-4F6D-4E3D-ABA9-0EECDBBDC24D}" presName="arrow" presStyleLbl="bgShp" presStyleIdx="0" presStyleCnt="1" custScaleX="127185" custLinFactNeighborX="-1754" custLinFactNeighborY="2631"/>
      <dgm:spPr>
        <a:solidFill>
          <a:schemeClr val="accent4"/>
        </a:solidFill>
      </dgm:spPr>
    </dgm:pt>
    <dgm:pt modelId="{495502E3-B396-45B7-A31B-2F1F67D8DB86}" type="pres">
      <dgm:prSet presAssocID="{A810E6D8-4F6D-4E3D-ABA9-0EECDBBDC24D}" presName="arrowDiagram3" presStyleCnt="0"/>
      <dgm:spPr/>
    </dgm:pt>
    <dgm:pt modelId="{C10ABDA2-E126-4ECD-9E14-628BBC0BB567}" type="pres">
      <dgm:prSet presAssocID="{D9BDF488-07FC-49BB-AB37-53D1DD6CEA7B}" presName="bullet3a" presStyleLbl="node1" presStyleIdx="0" presStyleCnt="3" custScaleX="205270" custScaleY="230185" custLinFactY="-51813" custLinFactNeighborX="-84341" custLinFactNeighborY="-100000"/>
      <dgm:spPr>
        <a:solidFill>
          <a:srgbClr val="92D050"/>
        </a:solidFill>
      </dgm:spPr>
    </dgm:pt>
    <dgm:pt modelId="{A2C3FAE5-96C7-4488-8BC8-1952F963F536}" type="pres">
      <dgm:prSet presAssocID="{D9BDF488-07FC-49BB-AB37-53D1DD6CEA7B}" presName="textBox3a" presStyleLbl="revTx" presStyleIdx="0" presStyleCnt="3" custLinFactNeighborX="-26823" custLinFactNeighborY="188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615C5B-CE93-4C6E-9074-1A7741831268}" type="pres">
      <dgm:prSet presAssocID="{1543833D-B021-4383-B745-231283B1780C}" presName="bullet3b" presStyleLbl="node1" presStyleIdx="1" presStyleCnt="3" custScaleX="161218" custScaleY="130333" custLinFactX="-70296" custLinFactNeighborX="-100000" custLinFactNeighborY="65320"/>
      <dgm:spPr>
        <a:solidFill>
          <a:schemeClr val="accent6">
            <a:lumMod val="60000"/>
            <a:lumOff val="40000"/>
          </a:schemeClr>
        </a:solidFill>
      </dgm:spPr>
    </dgm:pt>
    <dgm:pt modelId="{A15B1C4E-2C2E-4BE4-897A-23A3BA5FE50F}" type="pres">
      <dgm:prSet presAssocID="{1543833D-B021-4383-B745-231283B1780C}" presName="textBox3b" presStyleLbl="revTx" presStyleIdx="1" presStyleCnt="3" custLinFactNeighborX="-31523" custLinFactNeighborY="151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8053C1-257C-4A92-B09E-2379DD8A5326}" type="pres">
      <dgm:prSet presAssocID="{BF3EC95C-CD16-4E2B-8F97-D27D9F588D6A}" presName="bullet3c" presStyleLbl="node1" presStyleIdx="2" presStyleCnt="3" custLinFactX="-100000" custLinFactNeighborX="-100732" custLinFactNeighborY="53978"/>
      <dgm:spPr>
        <a:solidFill>
          <a:schemeClr val="bg1">
            <a:lumMod val="50000"/>
          </a:schemeClr>
        </a:solidFill>
      </dgm:spPr>
    </dgm:pt>
    <dgm:pt modelId="{8B8B6B49-BB2D-4D27-BEC7-A685A5562906}" type="pres">
      <dgm:prSet presAssocID="{BF3EC95C-CD16-4E2B-8F97-D27D9F588D6A}" presName="textBox3c" presStyleLbl="revTx" presStyleIdx="2" presStyleCnt="3" custLinFactNeighborX="-69207" custLinFactNeighborY="108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8DC4EEF-4AFE-496A-9FF6-1C18D53FEB5D}" srcId="{A810E6D8-4F6D-4E3D-ABA9-0EECDBBDC24D}" destId="{D9BDF488-07FC-49BB-AB37-53D1DD6CEA7B}" srcOrd="0" destOrd="0" parTransId="{DE840194-4962-42B5-84AC-11EDA712868B}" sibTransId="{8E5FBA75-CDE1-446F-91DD-D68B47DFA488}"/>
    <dgm:cxn modelId="{9E4489CD-90F6-4572-A28F-CB069DD923C3}" type="presOf" srcId="{1543833D-B021-4383-B745-231283B1780C}" destId="{A15B1C4E-2C2E-4BE4-897A-23A3BA5FE50F}" srcOrd="0" destOrd="0" presId="urn:microsoft.com/office/officeart/2005/8/layout/arrow2"/>
    <dgm:cxn modelId="{09DC788F-1243-498B-B1E8-08D7FEF3F66F}" type="presOf" srcId="{A810E6D8-4F6D-4E3D-ABA9-0EECDBBDC24D}" destId="{088E153B-7618-441B-ABBA-FC3B56794B8D}" srcOrd="0" destOrd="0" presId="urn:microsoft.com/office/officeart/2005/8/layout/arrow2"/>
    <dgm:cxn modelId="{14AE2A2E-EB0D-4C46-B62F-0EAA6F438D4D}" type="presOf" srcId="{D9BDF488-07FC-49BB-AB37-53D1DD6CEA7B}" destId="{A2C3FAE5-96C7-4488-8BC8-1952F963F536}" srcOrd="0" destOrd="0" presId="urn:microsoft.com/office/officeart/2005/8/layout/arrow2"/>
    <dgm:cxn modelId="{095ED71E-0218-4B4B-8C19-C70F34D89CA6}" srcId="{A810E6D8-4F6D-4E3D-ABA9-0EECDBBDC24D}" destId="{1543833D-B021-4383-B745-231283B1780C}" srcOrd="1" destOrd="0" parTransId="{A503102A-7129-4521-9DA7-463CC2C31411}" sibTransId="{71F2B44F-8B4E-4E60-B4F6-DE3713425B59}"/>
    <dgm:cxn modelId="{0736C8E1-79B3-4265-A167-9BED57FA08F0}" type="presOf" srcId="{BF3EC95C-CD16-4E2B-8F97-D27D9F588D6A}" destId="{8B8B6B49-BB2D-4D27-BEC7-A685A5562906}" srcOrd="0" destOrd="0" presId="urn:microsoft.com/office/officeart/2005/8/layout/arrow2"/>
    <dgm:cxn modelId="{733AEC24-DEF1-4099-80C5-C1106EAFCEFE}" srcId="{A810E6D8-4F6D-4E3D-ABA9-0EECDBBDC24D}" destId="{BF3EC95C-CD16-4E2B-8F97-D27D9F588D6A}" srcOrd="2" destOrd="0" parTransId="{44B3CD31-F907-4768-8D51-E816E510A22B}" sibTransId="{FB6A8DA1-3644-4D07-B491-920B3B975AC0}"/>
    <dgm:cxn modelId="{6C2EE48A-817E-4D28-A327-B13D8410F9DA}" type="presParOf" srcId="{088E153B-7618-441B-ABBA-FC3B56794B8D}" destId="{6A323270-1D75-44AA-B176-623353324A62}" srcOrd="0" destOrd="0" presId="urn:microsoft.com/office/officeart/2005/8/layout/arrow2"/>
    <dgm:cxn modelId="{DFB0DBEA-4FDD-49DD-B411-A4CA10649691}" type="presParOf" srcId="{088E153B-7618-441B-ABBA-FC3B56794B8D}" destId="{495502E3-B396-45B7-A31B-2F1F67D8DB86}" srcOrd="1" destOrd="0" presId="urn:microsoft.com/office/officeart/2005/8/layout/arrow2"/>
    <dgm:cxn modelId="{8106B2C0-FDAC-4BD2-9D91-A733FBF140D0}" type="presParOf" srcId="{495502E3-B396-45B7-A31B-2F1F67D8DB86}" destId="{C10ABDA2-E126-4ECD-9E14-628BBC0BB567}" srcOrd="0" destOrd="0" presId="urn:microsoft.com/office/officeart/2005/8/layout/arrow2"/>
    <dgm:cxn modelId="{746DE3E6-AFCC-4AD7-B0AB-17D1ACEBDCC4}" type="presParOf" srcId="{495502E3-B396-45B7-A31B-2F1F67D8DB86}" destId="{A2C3FAE5-96C7-4488-8BC8-1952F963F536}" srcOrd="1" destOrd="0" presId="urn:microsoft.com/office/officeart/2005/8/layout/arrow2"/>
    <dgm:cxn modelId="{A6DD7AEE-9446-4222-93C1-6995D061B834}" type="presParOf" srcId="{495502E3-B396-45B7-A31B-2F1F67D8DB86}" destId="{BC615C5B-CE93-4C6E-9074-1A7741831268}" srcOrd="2" destOrd="0" presId="urn:microsoft.com/office/officeart/2005/8/layout/arrow2"/>
    <dgm:cxn modelId="{6B414290-0C62-4C09-901A-00E512E5CFDB}" type="presParOf" srcId="{495502E3-B396-45B7-A31B-2F1F67D8DB86}" destId="{A15B1C4E-2C2E-4BE4-897A-23A3BA5FE50F}" srcOrd="3" destOrd="0" presId="urn:microsoft.com/office/officeart/2005/8/layout/arrow2"/>
    <dgm:cxn modelId="{6A7134FB-C06B-4D60-B6D6-088BDA030AF6}" type="presParOf" srcId="{495502E3-B396-45B7-A31B-2F1F67D8DB86}" destId="{CB8053C1-257C-4A92-B09E-2379DD8A5326}" srcOrd="4" destOrd="0" presId="urn:microsoft.com/office/officeart/2005/8/layout/arrow2"/>
    <dgm:cxn modelId="{B9AB5CED-E6F6-4BA4-888C-E9DC0EE9C897}" type="presParOf" srcId="{495502E3-B396-45B7-A31B-2F1F67D8DB86}" destId="{8B8B6B49-BB2D-4D27-BEC7-A685A5562906}" srcOrd="5" destOrd="0" presId="urn:microsoft.com/office/officeart/2005/8/layout/arrow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A818-87EA-4C4B-8388-CFDD288FF6EA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AD3F-7F53-4AAB-866E-0DF49A8BB8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16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FEA56-9931-451D-BD2B-155BE71A21FB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952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eritainternet.master.web.id/wordpress/?p=157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0B1486-30F0-454D-A694-09D9910E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5868"/>
            <a:ext cx="12192000" cy="149213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3600" dirty="0"/>
              <a:t>Budaya komunikasi online dan konektivitas</a:t>
            </a:r>
            <a:br>
              <a:rPr lang="id-ID" sz="3600" dirty="0"/>
            </a:br>
            <a:r>
              <a:rPr lang="id-ID" sz="3600" dirty="0"/>
              <a:t> dilakukan secara virtual</a:t>
            </a:r>
            <a:br>
              <a:rPr lang="id-ID" sz="3600" dirty="0"/>
            </a:br>
            <a:endParaRPr lang="id-ID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213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d-ID" dirty="0"/>
              <a:t>Generasi saat ini</a:t>
            </a:r>
            <a:br>
              <a:rPr lang="id-ID" dirty="0"/>
            </a:br>
            <a:r>
              <a:rPr lang="id-ID" dirty="0"/>
              <a:t>generasi digital  </a:t>
            </a:r>
          </a:p>
        </p:txBody>
      </p:sp>
      <p:pic>
        <p:nvPicPr>
          <p:cNvPr id="8194" name="Picture 2" descr="Free stock photo of laptop, internet, technology, ip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132"/>
            <a:ext cx="12192000" cy="53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6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neration terminology by birth ye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2"/>
          <a:stretch/>
        </p:blipFill>
        <p:spPr bwMode="auto">
          <a:xfrm>
            <a:off x="0" y="0"/>
            <a:ext cx="12192000" cy="66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10296939" y="2173357"/>
            <a:ext cx="1895061" cy="380337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PH" sz="1600" b="1" i="1" dirty="0">
                <a:solidFill>
                  <a:schemeClr val="bg1"/>
                </a:solidFill>
              </a:rPr>
              <a:t>Source: </a:t>
            </a:r>
            <a:r>
              <a:rPr lang="en-PH" sz="1600" b="1" i="1" dirty="0" err="1">
                <a:solidFill>
                  <a:schemeClr val="bg1"/>
                </a:solidFill>
              </a:rPr>
              <a:t>Tripathi</a:t>
            </a:r>
            <a:r>
              <a:rPr lang="en-PH" sz="1600" b="1" i="1" dirty="0">
                <a:solidFill>
                  <a:schemeClr val="bg1"/>
                </a:solidFill>
              </a:rPr>
              <a:t>, S. (2017) Neuroscience: Impact on Cognitive and Behavioral Function in Early Childhood </a:t>
            </a:r>
          </a:p>
        </p:txBody>
      </p:sp>
    </p:spTree>
    <p:extLst>
      <p:ext uri="{BB962C8B-B14F-4D97-AF65-F5344CB8AC3E}">
        <p14:creationId xmlns:p14="http://schemas.microsoft.com/office/powerpoint/2010/main" val="165717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556" y="391439"/>
            <a:ext cx="4515379" cy="1492132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Kehidupan generasi digital  MENGGUNAKAN : </a:t>
            </a:r>
            <a:r>
              <a:rPr lang="id-ID" dirty="0">
                <a:solidFill>
                  <a:srgbClr val="00B0F0"/>
                </a:solidFill>
              </a:rPr>
              <a:t/>
            </a:r>
            <a:br>
              <a:rPr lang="id-ID" dirty="0">
                <a:solidFill>
                  <a:srgbClr val="00B0F0"/>
                </a:solidFill>
              </a:rPr>
            </a:br>
            <a:r>
              <a:rPr lang="id-ID" dirty="0">
                <a:solidFill>
                  <a:srgbClr val="00B0F0"/>
                </a:solidFill>
              </a:rPr>
              <a:t/>
            </a:r>
            <a:br>
              <a:rPr lang="id-ID" dirty="0">
                <a:solidFill>
                  <a:srgbClr val="00B0F0"/>
                </a:solidFill>
              </a:rPr>
            </a:br>
            <a:r>
              <a:rPr lang="id-ID" dirty="0">
                <a:solidFill>
                  <a:srgbClr val="00B0F0"/>
                </a:solidFill>
              </a:rPr>
              <a:t>komputer, games, </a:t>
            </a:r>
            <a:br>
              <a:rPr lang="id-ID" dirty="0">
                <a:solidFill>
                  <a:srgbClr val="00B0F0"/>
                </a:solidFill>
              </a:rPr>
            </a:br>
            <a:r>
              <a:rPr lang="id-ID" dirty="0">
                <a:solidFill>
                  <a:srgbClr val="00B0F0"/>
                </a:solidFill>
              </a:rPr>
              <a:t>digital music,  Video Call</a:t>
            </a:r>
            <a:br>
              <a:rPr lang="id-ID" dirty="0">
                <a:solidFill>
                  <a:srgbClr val="00B0F0"/>
                </a:solidFill>
              </a:rPr>
            </a:br>
            <a:endParaRPr lang="id-ID" dirty="0">
              <a:solidFill>
                <a:srgbClr val="00B0F0"/>
              </a:solidFill>
            </a:endParaRPr>
          </a:p>
        </p:txBody>
      </p:sp>
      <p:pic>
        <p:nvPicPr>
          <p:cNvPr id="9218" name="Picture 2" descr="Boy Wearing Blue T Shirt Using Black Laptop Computer in a Dim Lighted Sce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31" y="0"/>
            <a:ext cx="5972269" cy="27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oto of Person Typing on Computer Key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31" y="2725093"/>
            <a:ext cx="3229069" cy="20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 Sony Ps4 Dualshock 4 Wireless Contro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42" y="4807390"/>
            <a:ext cx="4768157" cy="20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0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275" y="129607"/>
            <a:ext cx="7847054" cy="1492132"/>
          </a:xfrm>
        </p:spPr>
        <p:txBody>
          <a:bodyPr>
            <a:normAutofit/>
          </a:bodyPr>
          <a:lstStyle/>
          <a:p>
            <a:pPr algn="r"/>
            <a:r>
              <a:rPr lang="id-ID" sz="4400" dirty="0"/>
              <a:t>Karakteristik generasi digital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69" y="1359189"/>
            <a:ext cx="7344265" cy="4852208"/>
          </a:xfrm>
        </p:spPr>
        <p:txBody>
          <a:bodyPr>
            <a:noAutofit/>
          </a:bodyPr>
          <a:lstStyle/>
          <a:p>
            <a:pPr algn="r"/>
            <a:r>
              <a:rPr lang="id-ID" dirty="0">
                <a:solidFill>
                  <a:srgbClr val="FF0000"/>
                </a:solidFill>
                <a:latin typeface="Book Antiqua" panose="02040602050305030304" pitchFamily="18" charset="0"/>
              </a:rPr>
              <a:t>TERKONEKSI </a:t>
            </a:r>
          </a:p>
          <a:p>
            <a:pPr marL="0" indent="0" algn="r">
              <a:buNone/>
            </a:pPr>
            <a:r>
              <a:rPr lang="id-ID" dirty="0">
                <a:latin typeface="Book Antiqua" panose="02040602050305030304" pitchFamily="18" charset="0"/>
              </a:rPr>
              <a:t>    Fasih menggunakan media sosial</a:t>
            </a:r>
          </a:p>
          <a:p>
            <a:pPr marL="0" indent="0" algn="r">
              <a:buNone/>
            </a:pPr>
            <a:endParaRPr lang="id-ID" dirty="0">
              <a:latin typeface="Book Antiqua" panose="02040602050305030304" pitchFamily="18" charset="0"/>
            </a:endParaRPr>
          </a:p>
          <a:p>
            <a:pPr algn="r"/>
            <a:r>
              <a:rPr lang="id-ID" dirty="0">
                <a:solidFill>
                  <a:srgbClr val="FF0000"/>
                </a:solidFill>
                <a:latin typeface="Book Antiqua" panose="02040602050305030304" pitchFamily="18" charset="0"/>
              </a:rPr>
              <a:t>MULTITASKING</a:t>
            </a:r>
          </a:p>
          <a:p>
            <a:pPr marL="0" indent="0" algn="r">
              <a:buNone/>
            </a:pPr>
            <a:r>
              <a:rPr lang="id-ID" dirty="0">
                <a:latin typeface="Book Antiqua" panose="02040602050305030304" pitchFamily="18" charset="0"/>
              </a:rPr>
              <a:t>Dapat melakukan banyak tugas</a:t>
            </a:r>
          </a:p>
          <a:p>
            <a:pPr marL="0" indent="0" algn="r">
              <a:buNone/>
            </a:pPr>
            <a:endParaRPr lang="id-ID" dirty="0">
              <a:latin typeface="Book Antiqua" panose="02040602050305030304" pitchFamily="18" charset="0"/>
            </a:endParaRPr>
          </a:p>
          <a:p>
            <a:pPr algn="r"/>
            <a:r>
              <a:rPr lang="id-ID" dirty="0">
                <a:solidFill>
                  <a:srgbClr val="FF0000"/>
                </a:solidFill>
                <a:latin typeface="Book Antiqua" panose="02040602050305030304" pitchFamily="18" charset="0"/>
              </a:rPr>
              <a:t>KREATIF </a:t>
            </a:r>
          </a:p>
          <a:p>
            <a:pPr marL="0" indent="0" algn="r">
              <a:buNone/>
            </a:pPr>
            <a:r>
              <a:rPr lang="id-ID" dirty="0">
                <a:latin typeface="Book Antiqua" panose="02040602050305030304" pitchFamily="18" charset="0"/>
              </a:rPr>
              <a:t>    Berpikir Out Of The Box, kaya ide/ gagasan</a:t>
            </a:r>
          </a:p>
          <a:p>
            <a:pPr marL="0" indent="0" algn="r">
              <a:buNone/>
            </a:pPr>
            <a:endParaRPr lang="id-ID" dirty="0">
              <a:latin typeface="Book Antiqua" panose="02040602050305030304" pitchFamily="18" charset="0"/>
            </a:endParaRPr>
          </a:p>
          <a:p>
            <a:pPr algn="r"/>
            <a:r>
              <a:rPr lang="id-ID" dirty="0">
                <a:solidFill>
                  <a:srgbClr val="FF0000"/>
                </a:solidFill>
                <a:latin typeface="Book Antiqua" panose="02040602050305030304" pitchFamily="18" charset="0"/>
              </a:rPr>
              <a:t>PERCAYA DIRI </a:t>
            </a:r>
          </a:p>
          <a:p>
            <a:pPr marL="0" indent="0" algn="r">
              <a:buNone/>
            </a:pPr>
            <a:r>
              <a:rPr lang="id-ID" dirty="0">
                <a:latin typeface="Book Antiqua" panose="02040602050305030304" pitchFamily="18" charset="0"/>
              </a:rPr>
              <a:t>   Berani mengemukakan pendapat,  Aktivitas di bagikan di media sosial, bangga jika mendapatkan like dan followers yang banyak</a:t>
            </a:r>
          </a:p>
        </p:txBody>
      </p:sp>
      <p:pic>
        <p:nvPicPr>
          <p:cNvPr id="10242" name="Picture 2" descr="Free stock photo of black-and-white, hand, whitespace, 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38255"/>
            <a:ext cx="3613265" cy="21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ee stock photo of smartphone, internet, connection,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5" y="-5476"/>
            <a:ext cx="3491620" cy="22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5" y="2265563"/>
            <a:ext cx="3491620" cy="24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8644E-096B-41B0-9E94-C9D4BD9B85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6158"/>
            <a:ext cx="9112101" cy="6626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56040" y="6330806"/>
            <a:ext cx="568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Source</a:t>
            </a:r>
            <a:r>
              <a:rPr lang="id-ID" sz="1600" dirty="0">
                <a:latin typeface="Century Gothic" panose="020B0502020202020204" pitchFamily="34" charset="0"/>
              </a:rPr>
              <a:t>: Adapted from </a:t>
            </a:r>
            <a:r>
              <a:rPr lang="en-US" sz="1600" dirty="0">
                <a:latin typeface="Century Gothic" panose="020B0502020202020204" pitchFamily="34" charset="0"/>
              </a:rPr>
              <a:t>World Economic Forum</a:t>
            </a:r>
            <a:r>
              <a:rPr lang="id-ID" sz="1600" dirty="0">
                <a:latin typeface="Century Gothic" panose="020B0502020202020204" pitchFamily="34" charset="0"/>
              </a:rPr>
              <a:t>, 2016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89159" y="2880462"/>
            <a:ext cx="2515560" cy="4047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Culltures</a:t>
            </a:r>
            <a:r>
              <a:rPr lang="en-US" dirty="0"/>
              <a:t> and Religions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08368" y="1916832"/>
            <a:ext cx="25155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Indonesian Context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0200456" y="2353526"/>
            <a:ext cx="720080" cy="45957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630794" y="308281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7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808206" cy="6934954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id-ID" sz="3200" dirty="0"/>
          </a:p>
          <a:p>
            <a:r>
              <a:rPr lang="id-ID" sz="3200" dirty="0"/>
              <a:t>Pengguna smart Phone di Indonesia rata – rata menghabiskan waktu </a:t>
            </a:r>
            <a:r>
              <a:rPr lang="id-ID" sz="3200" b="1" dirty="0">
                <a:solidFill>
                  <a:srgbClr val="FF0000"/>
                </a:solidFill>
              </a:rPr>
              <a:t>129 menit setiap harinya</a:t>
            </a:r>
            <a:r>
              <a:rPr lang="id-ID" sz="3200" dirty="0"/>
              <a:t>, dengan rata – rata </a:t>
            </a:r>
            <a:r>
              <a:rPr lang="id-ID" sz="3200" b="1" dirty="0">
                <a:solidFill>
                  <a:srgbClr val="FF0000"/>
                </a:solidFill>
              </a:rPr>
              <a:t>penggunaan data sebesar 197 MB/hari</a:t>
            </a:r>
            <a:r>
              <a:rPr lang="id-ID" sz="3200" dirty="0"/>
              <a:t>.</a:t>
            </a:r>
          </a:p>
          <a:p>
            <a:r>
              <a:rPr lang="id-ID" sz="3200" dirty="0"/>
              <a:t>Jumlah pengguna smart phone, pada tahun2016 tercatat pengguna sebesar 69 juta dan pada tahun 2018 mencapai peningkatan menembus angka 87 juta. </a:t>
            </a:r>
            <a:endParaRPr lang="id-ID" sz="900" dirty="0"/>
          </a:p>
          <a:p>
            <a:pPr marL="0" indent="0">
              <a:buNone/>
            </a:pPr>
            <a:endParaRPr lang="id-ID" sz="900" dirty="0"/>
          </a:p>
          <a:p>
            <a:pPr marL="0" indent="0">
              <a:buNone/>
            </a:pPr>
            <a:endParaRPr lang="id-ID" sz="900" dirty="0"/>
          </a:p>
          <a:p>
            <a:pPr marL="0" indent="0">
              <a:buNone/>
            </a:pPr>
            <a:r>
              <a:rPr lang="id-ID" sz="900" dirty="0"/>
              <a:t>(Sumber </a:t>
            </a:r>
            <a:r>
              <a:rPr lang="id-ID" sz="900" u="sng" dirty="0">
                <a:hlinkClick r:id="rId2"/>
              </a:rPr>
              <a:t>http://beritainternet.master.web.id/wordpress/?p=1579</a:t>
            </a:r>
            <a:r>
              <a:rPr lang="id-ID" sz="3200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6" y="0"/>
            <a:ext cx="538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984" y="0"/>
            <a:ext cx="7514376" cy="1325563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id-ID" dirty="0">
                <a:solidFill>
                  <a:schemeClr val="tx1"/>
                </a:solidFill>
              </a:rPr>
              <a:t>DAMPAK BURUK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984" y="1325562"/>
            <a:ext cx="7792016" cy="5532437"/>
          </a:xfrm>
        </p:spPr>
        <p:txBody>
          <a:bodyPr>
            <a:normAutofit/>
          </a:bodyPr>
          <a:lstStyle/>
          <a:p>
            <a:r>
              <a:rPr lang="id-ID" sz="3200" dirty="0"/>
              <a:t>Anak mudah terkena pengaruh buruk dari internet---kecanduan game (internet gaming disorder)</a:t>
            </a:r>
          </a:p>
          <a:p>
            <a:r>
              <a:rPr lang="id-ID" sz="3200" dirty="0"/>
              <a:t>Rentan menjadi korban predator seksual</a:t>
            </a:r>
          </a:p>
          <a:p>
            <a:r>
              <a:rPr lang="id-ID" sz="3200" dirty="0"/>
              <a:t>Berpotensi menjadi korban cyberbullying</a:t>
            </a:r>
          </a:p>
          <a:p>
            <a:r>
              <a:rPr lang="id-ID" sz="3200" dirty="0"/>
              <a:t>Mempengaruhi perkembangan otak anak ke arah yang negatif—radiasi</a:t>
            </a:r>
          </a:p>
          <a:p>
            <a:r>
              <a:rPr lang="id-ID" sz="3200" dirty="0"/>
              <a:t>Prestasi belajar menurun</a:t>
            </a:r>
          </a:p>
          <a:p>
            <a:endParaRPr lang="id-ID" sz="3200" dirty="0"/>
          </a:p>
        </p:txBody>
      </p:sp>
      <p:pic>
        <p:nvPicPr>
          <p:cNvPr id="4" name="Picture 2" descr="C:\Users\agus\Documents\0e2da4c32877eae087587baee30775d3-1453498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99984" cy="233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457"/>
            <a:ext cx="4399983" cy="217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038"/>
            <a:ext cx="4352454" cy="244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48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64" y="416459"/>
            <a:ext cx="8845236" cy="3753893"/>
          </a:xfrm>
        </p:spPr>
        <p:txBody>
          <a:bodyPr>
            <a:noAutofit/>
          </a:bodyPr>
          <a:lstStyle/>
          <a:p>
            <a:r>
              <a:rPr lang="id-ID" sz="3600" dirty="0"/>
              <a:t>Membuat anak menjadi malas bergerak, sehingga motoriknya lamban bergerak</a:t>
            </a:r>
          </a:p>
          <a:p>
            <a:r>
              <a:rPr lang="id-ID" sz="3600" dirty="0"/>
              <a:t>Mempengaruhi kesehatan mentalnya (terisolir karena tidak punya teman)</a:t>
            </a:r>
          </a:p>
          <a:p>
            <a:r>
              <a:rPr lang="id-ID" sz="3600" dirty="0"/>
              <a:t>Akses pornografi/Narkolema (Narkoba lewat mata)</a:t>
            </a:r>
          </a:p>
          <a:p>
            <a:r>
              <a:rPr lang="id-ID" sz="3600" dirty="0"/>
              <a:t>Penggunaan narkoba</a:t>
            </a:r>
          </a:p>
          <a:p>
            <a:r>
              <a:rPr lang="id-ID" sz="3600" dirty="0"/>
              <a:t>Hacker</a:t>
            </a:r>
          </a:p>
          <a:p>
            <a:pPr marL="0" indent="0">
              <a:buNone/>
            </a:pPr>
            <a:endParaRPr lang="id-ID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041964" cy="294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377"/>
            <a:ext cx="2969537" cy="39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40308"/>
            <a:ext cx="12192000" cy="121769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id-ID" sz="2800" dirty="0"/>
              <a:t>Bagi individu dewasa, sudah memiliki kemampuan untuk menilai </a:t>
            </a:r>
            <a:br>
              <a:rPr lang="id-ID" sz="2800" dirty="0"/>
            </a:br>
            <a:r>
              <a:rPr lang="id-ID" sz="2800" dirty="0"/>
              <a:t>dari sisi baik dan buruk PENGGUNAAN TEKNOLOGI DIGITAL, sehingga mampu untuk menentukan sikap. </a:t>
            </a:r>
            <a:br>
              <a:rPr lang="id-ID" sz="2800" dirty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id-ID" sz="3200" b="1" dirty="0"/>
              <a:t>PERKEMBANGAN PERADABAN MANUSIA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2025" y="1066800"/>
          <a:ext cx="11528610" cy="552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283337" y="2198602"/>
            <a:ext cx="914400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8095129" y="2655802"/>
            <a:ext cx="13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INDUSTRI</a:t>
            </a:r>
          </a:p>
        </p:txBody>
      </p:sp>
      <p:sp>
        <p:nvSpPr>
          <p:cNvPr id="9" name="Explosion 1 8"/>
          <p:cNvSpPr/>
          <p:nvPr/>
        </p:nvSpPr>
        <p:spPr>
          <a:xfrm>
            <a:off x="9215146" y="1543054"/>
            <a:ext cx="1685364" cy="154192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10057828" y="2886634"/>
            <a:ext cx="1886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INFORMASI</a:t>
            </a:r>
          </a:p>
          <a:p>
            <a:r>
              <a:rPr lang="id-ID" sz="2400" dirty="0"/>
              <a:t>/DIGITALISASI</a:t>
            </a:r>
          </a:p>
        </p:txBody>
      </p:sp>
    </p:spTree>
    <p:extLst>
      <p:ext uri="{BB962C8B-B14F-4D97-AF65-F5344CB8AC3E}">
        <p14:creationId xmlns:p14="http://schemas.microsoft.com/office/powerpoint/2010/main" val="23735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5042"/>
            <a:ext cx="12192000" cy="12629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dirty="0">
                <a:solidFill>
                  <a:schemeClr val="tx1"/>
                </a:solidFill>
              </a:rPr>
              <a:t>Bagi anak – anak dan remaja, </a:t>
            </a:r>
            <a:r>
              <a:rPr lang="id-ID" sz="2800" b="1" dirty="0">
                <a:solidFill>
                  <a:srgbClr val="C00000"/>
                </a:solidFill>
              </a:rPr>
              <a:t>BUTUH ARAHAN </a:t>
            </a:r>
            <a:r>
              <a:rPr lang="id-ID" sz="2800" dirty="0">
                <a:solidFill>
                  <a:schemeClr val="tx1"/>
                </a:solidFill>
              </a:rPr>
              <a:t>dan </a:t>
            </a:r>
            <a:r>
              <a:rPr lang="id-ID" sz="2800" b="1" dirty="0">
                <a:solidFill>
                  <a:srgbClr val="C00000"/>
                </a:solidFill>
              </a:rPr>
              <a:t>BIMBINGAN</a:t>
            </a:r>
            <a:r>
              <a:rPr lang="id-ID" sz="2800" dirty="0">
                <a:solidFill>
                  <a:schemeClr val="tx1"/>
                </a:solidFill>
              </a:rPr>
              <a:t> dari orang tua untuk bertumbuh dan berkembang secara optimal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66" y="2555217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id-ID" sz="3600" dirty="0"/>
              <a:t>Kehadiran teknologi ini harus disikapi dengan bijak agar mampu membawa manfaat bagi kehidupan </a:t>
            </a:r>
          </a:p>
        </p:txBody>
      </p:sp>
    </p:spTree>
    <p:extLst>
      <p:ext uri="{BB962C8B-B14F-4D97-AF65-F5344CB8AC3E}">
        <p14:creationId xmlns:p14="http://schemas.microsoft.com/office/powerpoint/2010/main" val="19811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376" y="536551"/>
            <a:ext cx="10515600" cy="55046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600" dirty="0"/>
              <a:t>PENGERTIAN LITERASI DIGITAL :</a:t>
            </a:r>
          </a:p>
          <a:p>
            <a:pPr marL="0" indent="0">
              <a:buNone/>
            </a:pPr>
            <a:r>
              <a:rPr lang="id-ID" sz="3600" dirty="0"/>
              <a:t>UPAYA SADAR UNTUK MEMBANTU INDIVIDU SEMAKIN SELEKTIF DALAM MENGAKSES MEDIA BARU, BISA </a:t>
            </a:r>
            <a:r>
              <a:rPr lang="id-ID" sz="3600" dirty="0">
                <a:solidFill>
                  <a:srgbClr val="C04083"/>
                </a:solidFill>
              </a:rPr>
              <a:t>MENGANALISIS,</a:t>
            </a:r>
            <a:r>
              <a:rPr lang="id-ID" sz="3600" dirty="0"/>
              <a:t> KRITIS TERHADAP ISINYA, MAMPU MENGEVALUASI , MEMILIKI KESANGGUPAN MERESPON, DAN MAMPU MENGOPTIMALKAN PEMANFAATAN INFORMASI YANG DIPEROLEH DARI MEDIA BARU UNTUK HAL-HAL </a:t>
            </a:r>
            <a:r>
              <a:rPr lang="id-ID" sz="3600" dirty="0">
                <a:solidFill>
                  <a:srgbClr val="00B0F0"/>
                </a:solidFill>
              </a:rPr>
              <a:t>PRODUKTIF</a:t>
            </a:r>
            <a:r>
              <a:rPr lang="id-ID" sz="3600" dirty="0"/>
              <a:t>, DAN MENGURANGI </a:t>
            </a:r>
            <a:r>
              <a:rPr lang="id-ID" sz="3600" dirty="0">
                <a:solidFill>
                  <a:srgbClr val="FF0000"/>
                </a:solidFill>
              </a:rPr>
              <a:t>DAMPAK NEGATIF </a:t>
            </a:r>
            <a:r>
              <a:rPr lang="id-ID" sz="3600" dirty="0"/>
              <a:t>DARI PENYEBARAN INFORMASI MELALUI PERANGKAT DIGITAL.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63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3483"/>
            <a:ext cx="12192000" cy="18745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/>
            </a:r>
            <a:b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teknologi digital berkembang </a:t>
            </a:r>
            <a:b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sangat pesat</a:t>
            </a:r>
          </a:p>
        </p:txBody>
      </p:sp>
      <p:pic>
        <p:nvPicPr>
          <p:cNvPr id="2050" name="Picture 2" descr="View of Vintage Came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9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246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4400" cap="none" dirty="0">
                <a:latin typeface="Britannic Bold" panose="020B0903060703020204" pitchFamily="34" charset="0"/>
              </a:rPr>
              <a:t>Teknologi digital menjadi hal yang melekat dalam kehidupan manusia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4684"/>
            <a:ext cx="6337427" cy="51333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6" y="1724684"/>
            <a:ext cx="5854574" cy="51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5868"/>
            <a:ext cx="12192000" cy="149213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d-ID" dirty="0"/>
              <a:t>Beragam informasi datang tanpa batas</a:t>
            </a:r>
          </a:p>
        </p:txBody>
      </p:sp>
      <p:pic>
        <p:nvPicPr>
          <p:cNvPr id="3074" name="Picture 2" descr="Business Newspaper Page Near Black Click Pen and Coff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040" y="2066329"/>
            <a:ext cx="4617267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>Informasi diperoleh Tanpa menunggu</a:t>
            </a:r>
            <a:br>
              <a:rPr lang="id-ID" dirty="0"/>
            </a:br>
            <a:r>
              <a:rPr lang="id-ID" dirty="0"/>
              <a:t> jeda waktu yang lama</a:t>
            </a:r>
          </a:p>
        </p:txBody>
      </p:sp>
      <p:pic>
        <p:nvPicPr>
          <p:cNvPr id="4098" name="Picture 2" descr="Space Gray Aluminum Case White Sport Band Strap Apple Wa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8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5868"/>
            <a:ext cx="12192000" cy="149213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/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Perkembangan teknologi yang pesat menyadarkan bahwa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 dunia sedang bertransformasi menuju ke bentuk komunikasi yang baru.  </a:t>
            </a:r>
            <a:br>
              <a:rPr lang="id-ID" sz="2400" dirty="0">
                <a:solidFill>
                  <a:schemeClr val="bg1"/>
                </a:solidFill>
              </a:rPr>
            </a:br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asil gambar untuk transform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7" y="0"/>
            <a:ext cx="5416990" cy="53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stock photo of smartphone, internet, connection,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0"/>
            <a:ext cx="6877617" cy="53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6070"/>
            <a:ext cx="12192000" cy="151192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id-ID" sz="3200" b="1" dirty="0">
                <a:solidFill>
                  <a:schemeClr val="bg1"/>
                </a:solidFill>
                <a:latin typeface="+mn-lt"/>
              </a:rPr>
            </a:br>
            <a:r>
              <a:rPr lang="id-ID" sz="3200" b="1" dirty="0">
                <a:solidFill>
                  <a:schemeClr val="bg1"/>
                </a:solidFill>
                <a:latin typeface="+mn-lt"/>
              </a:rPr>
              <a:t>Dunia saat ini sudah berubah </a:t>
            </a:r>
            <a:br>
              <a:rPr lang="id-ID" sz="3200" b="1" dirty="0">
                <a:solidFill>
                  <a:schemeClr val="bg1"/>
                </a:solidFill>
                <a:latin typeface="+mn-lt"/>
              </a:rPr>
            </a:br>
            <a:r>
              <a:rPr lang="id-ID" sz="3200" b="1" dirty="0">
                <a:solidFill>
                  <a:schemeClr val="bg1"/>
                </a:solidFill>
                <a:latin typeface="+mn-lt"/>
              </a:rPr>
              <a:t>menjadi cyber world</a:t>
            </a:r>
            <a:br>
              <a:rPr lang="id-ID" sz="3200" b="1" dirty="0">
                <a:solidFill>
                  <a:schemeClr val="bg1"/>
                </a:solidFill>
                <a:latin typeface="+mn-lt"/>
              </a:rPr>
            </a:br>
            <a:r>
              <a:rPr lang="id-ID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id-ID" sz="3200" b="1" dirty="0">
                <a:solidFill>
                  <a:schemeClr val="bg1"/>
                </a:solidFill>
                <a:latin typeface="+mn-lt"/>
              </a:rPr>
            </a:br>
            <a:endParaRPr lang="id-ID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6070"/>
          </a:xfrm>
        </p:spPr>
      </p:pic>
    </p:spTree>
    <p:extLst>
      <p:ext uri="{BB962C8B-B14F-4D97-AF65-F5344CB8AC3E}">
        <p14:creationId xmlns:p14="http://schemas.microsoft.com/office/powerpoint/2010/main" val="2137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356</Words>
  <Application>Microsoft Office PowerPoint</Application>
  <PresentationFormat>Widescreen</PresentationFormat>
  <Paragraphs>60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Book Antiqua</vt:lpstr>
      <vt:lpstr>Britannic Bold</vt:lpstr>
      <vt:lpstr>Calibri</vt:lpstr>
      <vt:lpstr>Century Gothic</vt:lpstr>
      <vt:lpstr>Gill Sans MT</vt:lpstr>
      <vt:lpstr>Impact</vt:lpstr>
      <vt:lpstr>Badge</vt:lpstr>
      <vt:lpstr>PowerPoint Presentation</vt:lpstr>
      <vt:lpstr>PERKEMBANGAN PERADABAN MANUSIA</vt:lpstr>
      <vt:lpstr>PowerPoint Presentation</vt:lpstr>
      <vt:lpstr> teknologi digital berkembang  sangat pesat</vt:lpstr>
      <vt:lpstr>Teknologi digital menjadi hal yang melekat dalam kehidupan manusia</vt:lpstr>
      <vt:lpstr>Beragam informasi datang tanpa batas</vt:lpstr>
      <vt:lpstr>Informasi diperoleh Tanpa menunggu  jeda waktu yang lama</vt:lpstr>
      <vt:lpstr> Perkembangan teknologi yang pesat menyadarkan bahwa  dunia sedang bertransformasi menuju ke bentuk komunikasi yang baru.   </vt:lpstr>
      <vt:lpstr> Dunia saat ini sudah berubah  menjadi cyber world  </vt:lpstr>
      <vt:lpstr>Budaya komunikasi online dan konektivitas  dilakukan secara virtual </vt:lpstr>
      <vt:lpstr>Generasi saat ini generasi digital  </vt:lpstr>
      <vt:lpstr>PowerPoint Presentation</vt:lpstr>
      <vt:lpstr>Kehidupan generasi digital  MENGGUNAKAN :   komputer, games,  digital music,  Video Call </vt:lpstr>
      <vt:lpstr>Karakteristik generasi digital </vt:lpstr>
      <vt:lpstr>PowerPoint Presentation</vt:lpstr>
      <vt:lpstr>PowerPoint Presentation</vt:lpstr>
      <vt:lpstr>DAMPAK BURUK</vt:lpstr>
      <vt:lpstr>PowerPoint Presentation</vt:lpstr>
      <vt:lpstr>Bagi individu dewasa, sudah memiliki kemampuan untuk menilai  dari sisi baik dan buruk PENGGUNAAN TEKNOLOGI DIGITAL, sehingga mampu untuk menentukan sikap.    </vt:lpstr>
      <vt:lpstr>PowerPoint Presentation</vt:lpstr>
      <vt:lpstr>Kehadiran teknologi ini harus disikapi dengan bijak agar mampu membawa manfaat bagi kehidupan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DIGITAL DAN PERMASALAHANNYA</dc:title>
  <dc:creator>Padmi Dhyah Yulianti</dc:creator>
  <cp:lastModifiedBy>Pusat KKN IKIP PGRI</cp:lastModifiedBy>
  <cp:revision>46</cp:revision>
  <dcterms:created xsi:type="dcterms:W3CDTF">2018-07-18T01:25:08Z</dcterms:created>
  <dcterms:modified xsi:type="dcterms:W3CDTF">2018-10-25T01:07:33Z</dcterms:modified>
</cp:coreProperties>
</file>