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20" r:id="rId3"/>
    <p:sldId id="423" r:id="rId4"/>
    <p:sldId id="413" r:id="rId5"/>
    <p:sldId id="421" r:id="rId6"/>
    <p:sldId id="422" r:id="rId7"/>
    <p:sldId id="424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DC2E-2B3C-3D47-BD1A-6667FF608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DB8AA5-FC4A-154F-A8C9-605C76CF7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D96BF-38EE-4A4D-A54C-462780B0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0CF38-67F5-D745-9A8D-7456576E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667D5-BA3E-6E4D-8E3B-3C63C0E8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19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C460E-9CDD-6041-97E7-FB7C2BCC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310D2-AA87-FA48-91FA-62E0C68E3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139F5-5760-AF48-A67D-7CF5941C0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E9D45-34C0-FA4C-95CF-43E41EA9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6ECF3-7D53-EF48-8F29-461A339C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15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91A73-843C-704B-B2D4-151B84148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533C7-52FD-B840-9252-C0A0AEA4B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2BDFB-10F8-9045-93FB-DEB2E803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0AF45-83AF-214E-8951-563EC2CD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9D981-4C4E-E04C-9253-1C121A17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46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23CD-353F-4341-9BAC-DAE92DF2F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9D760-C443-7645-AC24-EF5BEAD64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F4A37-FCAB-1F42-A442-0A17314D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862A1-9233-2F44-8B00-14C22F39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3274E-B6D3-DC40-8FD5-4D6A7B2E8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84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9CD18-A408-364B-8E4C-B05EA693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95E4D-6A5A-4345-9DAB-42127135D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466CE-D19D-764E-B69E-ED65E36A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E0421-3DB7-134C-8E77-2432ABE9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5E59E-5F53-5D4C-A16C-487B95FE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39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13F1D-32CD-0249-B566-A08E7ADD3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31324-F8A0-5F4E-BBF2-F4673FA5D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AB68E-D56D-E545-86A1-7BD774E6F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E7747-3C4A-B74D-8E9D-CEAA204A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61FBC-BA6A-FF40-BA93-AF65B5F1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E22B1-8AF0-2442-AA32-6F09366E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56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D3D8E-6400-8941-81B0-9F52B5EC4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0D0CA-D748-0A41-959D-A9BF4BD7F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B34C0-D180-044D-8384-9BD835FBA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77F35E-DBF5-5D4D-A85C-C7E310B72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FAAF6-E220-174E-98C3-94446DBEE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D64B0E-5598-6144-B07A-6DA055BF9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CF0E22-9A18-4246-8093-F0C447956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DA5D3-7021-D949-87B3-22E65D88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05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4095-E317-284F-A288-569B5C88D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DA64E1-0B40-FA4B-8EFA-5E999BD3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23646-C7DF-3B42-86CE-6660B0D3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114E9-D575-D34F-A9D7-E537CBB7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96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62E6B-F70B-8647-A8F7-284809B37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BA48E-31A3-204B-BD91-ECD028B1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7B5A-B78B-4546-A8D9-A5F75F8E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2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3450-5419-6747-BE89-746465089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9E87C-1736-0F4D-B891-EE7888E19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1F38E-A824-D949-8213-39E876F9C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DD8B2-C62B-1B47-879D-6E6C691E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A0940-C7F2-1844-B1A6-1DFCC249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D18AD-F20D-3A4B-AACB-D0E21E81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6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0539-830C-544D-A1E7-C41291EF8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438C6-7871-3E4F-872E-6BEDF794F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09F39-85A2-D44B-9EAB-D35B97CF9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F4976-2D61-A04C-90E6-AC7F6204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9F499-D65F-AB4E-9AA9-E525F000F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E05E4-96A0-BC48-8052-708967DD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BBF5CE-EF2B-0546-B352-CB20976E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3ABDC-B380-114B-9BC0-1CDA86264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383CE-F685-974F-9982-360AE1F4A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20C607-5BCA-CE4C-9D89-CDD96CBF74A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D0BED-E78F-334B-8499-F167D0C1C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E65A2-745B-CC43-B72E-2C99F5587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D80B2-7C9D-474E-85C4-1D1E6D5AEB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98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inarprahani@gmail.com" TargetMode="External"/><Relationship Id="rId2" Type="http://schemas.openxmlformats.org/officeDocument/2006/relationships/hyperlink" Target="mailto:binarprahani@unesa.ac.id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210A-7D73-43CF-A02B-A991B374C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87" y="588309"/>
            <a:ext cx="11709400" cy="1477963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>
                <a:solidFill>
                  <a:srgbClr val="7030A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Sharing Knowledge : Best Practice Submit </a:t>
            </a:r>
            <a:br>
              <a:rPr lang="en-US" sz="3600" b="1" i="1" dirty="0">
                <a:solidFill>
                  <a:srgbClr val="7030A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</a:br>
            <a:r>
              <a:rPr lang="en-US" sz="3600" b="1" i="1" dirty="0">
                <a:solidFill>
                  <a:srgbClr val="7030A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ARJUNA (</a:t>
            </a:r>
            <a:r>
              <a:rPr lang="en-US" sz="3600" b="1" i="1" dirty="0" err="1">
                <a:solidFill>
                  <a:srgbClr val="7030A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Akreditasi</a:t>
            </a:r>
            <a:r>
              <a:rPr lang="en-US" sz="3600" b="1" i="1" dirty="0">
                <a:solidFill>
                  <a:srgbClr val="7030A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Jurnal</a:t>
            </a:r>
            <a:r>
              <a:rPr lang="en-US" sz="3600" b="1" i="1" dirty="0">
                <a:solidFill>
                  <a:srgbClr val="7030A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 Nasional)</a:t>
            </a:r>
            <a:endParaRPr lang="en-ID" sz="36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797E4-DC8D-46A2-8CAB-A8BE4F91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787" y="3554000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Book Antiqua" panose="02040602050305030304" pitchFamily="18" charset="0"/>
              </a:rPr>
              <a:t>Binar</a:t>
            </a:r>
            <a:r>
              <a:rPr lang="en-US" sz="2800" b="1" dirty="0">
                <a:latin typeface="Book Antiqua" panose="02040602050305030304" pitchFamily="18" charset="0"/>
              </a:rPr>
              <a:t> </a:t>
            </a:r>
            <a:r>
              <a:rPr lang="en-US" sz="2800" b="1" dirty="0" err="1">
                <a:latin typeface="Book Antiqua" panose="02040602050305030304" pitchFamily="18" charset="0"/>
              </a:rPr>
              <a:t>Kurnia</a:t>
            </a:r>
            <a:r>
              <a:rPr lang="en-US" sz="2800" b="1" dirty="0">
                <a:latin typeface="Book Antiqua" panose="02040602050305030304" pitchFamily="18" charset="0"/>
              </a:rPr>
              <a:t> Prahani</a:t>
            </a:r>
            <a:endParaRPr lang="en-US" sz="1800" b="1" dirty="0">
              <a:latin typeface="Book Antiqua" panose="02040602050305030304" pitchFamily="18" charset="0"/>
            </a:endParaRPr>
          </a:p>
          <a:p>
            <a:pPr algn="l"/>
            <a:r>
              <a:rPr lang="en-ID" sz="1800" b="1" dirty="0" err="1">
                <a:latin typeface="Book Antiqua" panose="02040602050305030304" pitchFamily="18" charset="0"/>
              </a:rPr>
              <a:t>Universitas</a:t>
            </a:r>
            <a:r>
              <a:rPr lang="en-ID" sz="1800" b="1" dirty="0">
                <a:latin typeface="Book Antiqua" panose="02040602050305030304" pitchFamily="18" charset="0"/>
              </a:rPr>
              <a:t> Negeri Surabaya</a:t>
            </a:r>
            <a:endParaRPr lang="en-US" sz="1800" b="1" dirty="0">
              <a:latin typeface="Book Antiqua" panose="02040602050305030304" pitchFamily="18" charset="0"/>
            </a:endParaRPr>
          </a:p>
          <a:p>
            <a:pPr algn="l"/>
            <a:endParaRPr lang="en-ID" sz="1800" b="1" dirty="0">
              <a:latin typeface="Book Antiqua" panose="0204060205030503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A73E4-3440-4965-8E1F-FA8243CEBFCD}"/>
              </a:ext>
            </a:extLst>
          </p:cNvPr>
          <p:cNvSpPr/>
          <p:nvPr/>
        </p:nvSpPr>
        <p:spPr>
          <a:xfrm>
            <a:off x="7606748" y="6211669"/>
            <a:ext cx="4585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n-NO" b="1" dirty="0">
                <a:latin typeface="Book Antiqua" panose="02040602050305030304" pitchFamily="18" charset="0"/>
              </a:rPr>
              <a:t>Universitas PGRI Semarang</a:t>
            </a:r>
          </a:p>
          <a:p>
            <a:pPr algn="r"/>
            <a:r>
              <a:rPr lang="nn-NO" b="1" dirty="0">
                <a:latin typeface="Book Antiqua" panose="02040602050305030304" pitchFamily="18" charset="0"/>
              </a:rPr>
              <a:t>22 Mei 2023</a:t>
            </a:r>
            <a:endParaRPr lang="en-ID" b="1" dirty="0">
              <a:latin typeface="Book Antiqua" panose="0204060205030503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7E53AC-244D-440D-ACAB-28E2664F54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6"/>
          <a:stretch/>
        </p:blipFill>
        <p:spPr>
          <a:xfrm>
            <a:off x="9286115" y="0"/>
            <a:ext cx="2905885" cy="5883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2C19FD3-D42A-4B2A-8959-66B8C7E0180E}"/>
              </a:ext>
            </a:extLst>
          </p:cNvPr>
          <p:cNvSpPr/>
          <p:nvPr/>
        </p:nvSpPr>
        <p:spPr>
          <a:xfrm>
            <a:off x="4230204" y="5678630"/>
            <a:ext cx="7961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n-NO" b="1" dirty="0">
                <a:latin typeface="Book Antiqua" panose="02040602050305030304" pitchFamily="18" charset="0"/>
              </a:rPr>
              <a:t>Pendampingan Akreditasi Jurnal</a:t>
            </a:r>
            <a:br>
              <a:rPr lang="nn-NO" b="1" dirty="0">
                <a:latin typeface="Book Antiqua" panose="02040602050305030304" pitchFamily="18" charset="0"/>
              </a:rPr>
            </a:br>
            <a:r>
              <a:rPr lang="nn-NO" b="1" dirty="0">
                <a:latin typeface="Book Antiqua" panose="02040602050305030304" pitchFamily="18" charset="0"/>
              </a:rPr>
              <a:t>‘’Penelaahan Butir Evaluasi Diri dalam Peningkatan Akreditasi Jurnal‘’</a:t>
            </a:r>
          </a:p>
        </p:txBody>
      </p:sp>
    </p:spTree>
    <p:extLst>
      <p:ext uri="{BB962C8B-B14F-4D97-AF65-F5344CB8AC3E}">
        <p14:creationId xmlns:p14="http://schemas.microsoft.com/office/powerpoint/2010/main" val="59496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CB9054-303A-472D-B2F8-3020946043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6"/>
          <a:stretch/>
        </p:blipFill>
        <p:spPr>
          <a:xfrm>
            <a:off x="9286115" y="0"/>
            <a:ext cx="2905885" cy="5883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6D87E2-7DB1-436B-84D2-95BB075FB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680" y="5948315"/>
            <a:ext cx="2829320" cy="72400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DBE6D3B-FB32-4E1E-A4C1-EAEB45916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712" y="114325"/>
            <a:ext cx="8698810" cy="660535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6888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CB9054-303A-472D-B2F8-3020946043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6"/>
          <a:stretch/>
        </p:blipFill>
        <p:spPr>
          <a:xfrm>
            <a:off x="9286115" y="0"/>
            <a:ext cx="2905885" cy="5883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6D87E2-7DB1-436B-84D2-95BB075FB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680" y="5948315"/>
            <a:ext cx="2829320" cy="72400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33F2906-EF38-478A-94E5-27B1B3C142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79" y="231204"/>
            <a:ext cx="8857435" cy="648000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9449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9A68A4E-0F4A-4827-93DD-698A22375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48" y="2565394"/>
            <a:ext cx="8451574" cy="429260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ook Antiqua" panose="02040602050305030304" pitchFamily="18" charset="0"/>
              </a:rPr>
              <a:t>Optimalisasi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Book Antiqua" panose="02040602050305030304" pitchFamily="18" charset="0"/>
              </a:rPr>
              <a:t>Pengindeks</a:t>
            </a:r>
            <a:r>
              <a:rPr lang="en-US" dirty="0">
                <a:latin typeface="Book Antiqua" panose="02040602050305030304" pitchFamily="18" charset="0"/>
              </a:rPr>
              <a:t> (DOAJ, Copernicus)</a:t>
            </a:r>
            <a:r>
              <a:rPr 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7030A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Diversity</a:t>
            </a:r>
            <a:r>
              <a:rPr 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Book Antiqua" panose="02040602050305030304" pitchFamily="18" charset="0"/>
                <a:sym typeface="Wingdings" panose="05000000000000000000" pitchFamily="2" charset="2"/>
              </a:rPr>
              <a:t>Penulis</a:t>
            </a:r>
            <a:r>
              <a:rPr lang="en-US" dirty="0">
                <a:latin typeface="Book Antiqua" panose="02040602050305030304" pitchFamily="18" charset="0"/>
                <a:sym typeface="Wingdings" panose="05000000000000000000" pitchFamily="2" charset="2"/>
              </a:rPr>
              <a:t> dan Negara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>
                <a:latin typeface="Book Antiqua" panose="02040602050305030304" pitchFamily="18" charset="0"/>
              </a:rPr>
              <a:t>Gencarkan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b="1" dirty="0">
                <a:solidFill>
                  <a:srgbClr val="7030A0"/>
                </a:solidFill>
                <a:latin typeface="Book Antiqua" panose="02040602050305030304" pitchFamily="18" charset="0"/>
              </a:rPr>
              <a:t>Call for Papers </a:t>
            </a:r>
            <a:r>
              <a:rPr lang="en-ID" dirty="0">
                <a:latin typeface="Book Antiqua" panose="02040602050305030304" pitchFamily="18" charset="0"/>
              </a:rPr>
              <a:t>by email </a:t>
            </a:r>
            <a:r>
              <a:rPr lang="en-ID" dirty="0" err="1">
                <a:latin typeface="Book Antiqua" panose="02040602050305030304" pitchFamily="18" charset="0"/>
              </a:rPr>
              <a:t>ke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penulis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b="1" dirty="0">
                <a:solidFill>
                  <a:srgbClr val="7030A0"/>
                </a:solidFill>
                <a:latin typeface="Book Antiqua" panose="02040602050305030304" pitchFamily="18" charset="0"/>
              </a:rPr>
              <a:t>LN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>
                <a:latin typeface="Book Antiqua" panose="02040602050305030304" pitchFamily="18" charset="0"/>
              </a:rPr>
              <a:t>Poin</a:t>
            </a:r>
            <a:r>
              <a:rPr lang="en-ID" dirty="0">
                <a:latin typeface="Book Antiqua" panose="02040602050305030304" pitchFamily="18" charset="0"/>
              </a:rPr>
              <a:t> 1 dan 2 </a:t>
            </a:r>
            <a:r>
              <a:rPr lang="en-ID" dirty="0" err="1">
                <a:latin typeface="Book Antiqua" panose="02040602050305030304" pitchFamily="18" charset="0"/>
              </a:rPr>
              <a:t>akan</a:t>
            </a:r>
            <a:r>
              <a:rPr lang="en-ID" dirty="0">
                <a:latin typeface="Book Antiqua" panose="02040602050305030304" pitchFamily="18" charset="0"/>
              </a:rPr>
              <a:t> optimal </a:t>
            </a:r>
            <a:r>
              <a:rPr lang="en-ID" dirty="0" err="1">
                <a:latin typeface="Book Antiqua" panose="02040602050305030304" pitchFamily="18" charset="0"/>
              </a:rPr>
              <a:t>berdampak</a:t>
            </a:r>
            <a:r>
              <a:rPr lang="en-ID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en-ID" b="1" dirty="0">
                <a:solidFill>
                  <a:srgbClr val="7030A0"/>
                </a:solidFill>
                <a:latin typeface="Book Antiqua" panose="02040602050305030304" pitchFamily="18" charset="0"/>
              </a:rPr>
              <a:t>Paper In English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>
                <a:latin typeface="Book Antiqua" panose="02040602050305030304" pitchFamily="18" charset="0"/>
              </a:rPr>
              <a:t>Kuatkan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referensi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dari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Jurnal</a:t>
            </a:r>
            <a:r>
              <a:rPr lang="en-ID" b="1" dirty="0">
                <a:solidFill>
                  <a:srgbClr val="7030A0"/>
                </a:solidFill>
                <a:latin typeface="Book Antiqua" panose="02040602050305030304" pitchFamily="18" charset="0"/>
              </a:rPr>
              <a:t> </a:t>
            </a:r>
            <a:r>
              <a:rPr lang="en-ID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Internasional</a:t>
            </a:r>
            <a:r>
              <a:rPr lang="en-ID" b="1" dirty="0">
                <a:solidFill>
                  <a:srgbClr val="7030A0"/>
                </a:solidFill>
                <a:latin typeface="Book Antiqua" panose="02040602050305030304" pitchFamily="18" charset="0"/>
              </a:rPr>
              <a:t> </a:t>
            </a:r>
            <a:r>
              <a:rPr lang="en-ID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Bereputasi</a:t>
            </a:r>
            <a:r>
              <a:rPr lang="en-ID" b="1" dirty="0">
                <a:solidFill>
                  <a:srgbClr val="7030A0"/>
                </a:solidFill>
                <a:latin typeface="Book Antiqua" panose="02040602050305030304" pitchFamily="18" charset="0"/>
              </a:rPr>
              <a:t> dan </a:t>
            </a:r>
            <a:r>
              <a:rPr lang="en-ID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Mutakhir</a:t>
            </a:r>
            <a:endParaRPr lang="en-ID" b="1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dirty="0" err="1">
                <a:latin typeface="Book Antiqua" panose="02040602050305030304" pitchFamily="18" charset="0"/>
              </a:rPr>
              <a:t>Jejaring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b="1" dirty="0">
                <a:solidFill>
                  <a:srgbClr val="7030A0"/>
                </a:solidFill>
                <a:latin typeface="Book Antiqua" panose="02040602050305030304" pitchFamily="18" charset="0"/>
              </a:rPr>
              <a:t>Editor</a:t>
            </a:r>
            <a:r>
              <a:rPr lang="en-ID" dirty="0">
                <a:latin typeface="Book Antiqua" panose="02040602050305030304" pitchFamily="18" charset="0"/>
              </a:rPr>
              <a:t> dan </a:t>
            </a:r>
            <a:r>
              <a:rPr lang="en-ID" b="1" dirty="0">
                <a:solidFill>
                  <a:srgbClr val="7030A0"/>
                </a:solidFill>
                <a:latin typeface="Book Antiqua" panose="02040602050305030304" pitchFamily="18" charset="0"/>
              </a:rPr>
              <a:t>Reviewer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en-ID" dirty="0">
                <a:solidFill>
                  <a:srgbClr val="7030A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r>
              <a:rPr lang="en-ID" b="1" i="1" dirty="0">
                <a:solidFill>
                  <a:srgbClr val="7030A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Good</a:t>
            </a:r>
            <a:r>
              <a:rPr lang="en-ID" b="1" dirty="0">
                <a:solidFill>
                  <a:srgbClr val="7030A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r>
              <a:rPr lang="en-ID" b="1" dirty="0" err="1">
                <a:solidFill>
                  <a:srgbClr val="7030A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Subtansi</a:t>
            </a:r>
            <a:endParaRPr lang="en-ID" b="1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6453EFE-27B0-4127-BB9E-8F76387F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0"/>
            <a:ext cx="11873948" cy="98659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Best Practice: </a:t>
            </a:r>
            <a:r>
              <a:rPr lang="en-US" b="1" dirty="0">
                <a:solidFill>
                  <a:srgbClr val="00B0F0"/>
                </a:solidFill>
                <a:latin typeface="Book Antiqua" panose="02040602050305030304" pitchFamily="18" charset="0"/>
              </a:rPr>
              <a:t>Studies in Learning and Teaching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sz="2000" dirty="0">
                <a:latin typeface="Book Antiqua" panose="02040602050305030304" pitchFamily="18" charset="0"/>
              </a:rPr>
              <a:t>https://scie-journal.com/index.php/SiLeT</a:t>
            </a:r>
            <a:endParaRPr lang="en-ID" dirty="0">
              <a:latin typeface="Book Antiqua" panose="0204060205030503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D4827F-FFC2-4C75-9CCF-04DE7386F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460" y="2435523"/>
            <a:ext cx="3286540" cy="42926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6AD6B0-575D-4753-8194-C6FA98FCA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48" y="958942"/>
            <a:ext cx="11605591" cy="1476581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000FAF4-7F49-4D58-9739-8281D3ECB1CA}"/>
              </a:ext>
            </a:extLst>
          </p:cNvPr>
          <p:cNvSpPr/>
          <p:nvPr/>
        </p:nvSpPr>
        <p:spPr>
          <a:xfrm>
            <a:off x="9024731" y="2981740"/>
            <a:ext cx="1073424" cy="14765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1520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2DC9DA-43AA-4C22-8994-F315D84649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420"/>
          <a:stretch/>
        </p:blipFill>
        <p:spPr>
          <a:xfrm>
            <a:off x="356768" y="331305"/>
            <a:ext cx="11279242" cy="549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8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2DC9DA-43AA-4C22-8994-F315D84649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777"/>
          <a:stretch/>
        </p:blipFill>
        <p:spPr>
          <a:xfrm>
            <a:off x="303759" y="516833"/>
            <a:ext cx="11501485" cy="50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44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B8925E-ECBD-489F-B2F9-0B5687125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47" y="1601993"/>
            <a:ext cx="11204106" cy="365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6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141-28DE-4A3C-91B2-C9507AE87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57" y="2279374"/>
            <a:ext cx="11592318" cy="43681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Book Antiqua" panose="02040602050305030304" pitchFamily="18" charset="0"/>
                <a:ea typeface="Cambria" panose="02040503050406030204" pitchFamily="18" charset="0"/>
              </a:rPr>
              <a:t>Dr. </a:t>
            </a:r>
            <a:r>
              <a:rPr lang="en-US" b="1" dirty="0" err="1">
                <a:latin typeface="Book Antiqua" panose="02040602050305030304" pitchFamily="18" charset="0"/>
                <a:ea typeface="Cambria" panose="02040503050406030204" pitchFamily="18" charset="0"/>
              </a:rPr>
              <a:t>Binar</a:t>
            </a:r>
            <a:r>
              <a:rPr lang="en-US" b="1" dirty="0">
                <a:latin typeface="Book Antiqua" panose="020406020503050303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  <a:ea typeface="Cambria" panose="02040503050406030204" pitchFamily="18" charset="0"/>
              </a:rPr>
              <a:t>Kurnia</a:t>
            </a:r>
            <a:r>
              <a:rPr lang="en-US" b="1" dirty="0">
                <a:latin typeface="Book Antiqua" panose="02040602050305030304" pitchFamily="18" charset="0"/>
                <a:ea typeface="Cambria" panose="02040503050406030204" pitchFamily="18" charset="0"/>
              </a:rPr>
              <a:t> Prahani, </a:t>
            </a:r>
            <a:r>
              <a:rPr lang="en-US" b="1" dirty="0" err="1">
                <a:latin typeface="Book Antiqua" panose="02040602050305030304" pitchFamily="18" charset="0"/>
                <a:ea typeface="Cambria" panose="02040503050406030204" pitchFamily="18" charset="0"/>
              </a:rPr>
              <a:t>M.Pd</a:t>
            </a:r>
            <a:r>
              <a:rPr lang="en-US" b="1" dirty="0">
                <a:latin typeface="Book Antiqua" panose="02040602050305030304" pitchFamily="18" charset="0"/>
                <a:ea typeface="Cambria" panose="02040503050406030204" pitchFamily="18" charset="0"/>
              </a:rPr>
              <a:t>.</a:t>
            </a:r>
            <a:endParaRPr lang="en-US" sz="2000" dirty="0">
              <a:latin typeface="Book Antiqua" panose="020406020503050303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787525" algn="l"/>
              </a:tabLst>
            </a:pP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E-mail	: </a:t>
            </a: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  <a:hlinkClick r:id="rId2"/>
              </a:rPr>
              <a:t>binarprahani@unesa.ac.id.</a:t>
            </a: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 ; </a:t>
            </a: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  <a:hlinkClick r:id="rId3"/>
              </a:rPr>
              <a:t>binarprahani@gmail.com</a:t>
            </a: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 </a:t>
            </a:r>
            <a:endParaRPr lang="en-ID" sz="1800" dirty="0">
              <a:latin typeface="Book Antiqua" panose="020406020503050303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787525" algn="l"/>
              </a:tabLst>
            </a:pP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Home Base	: </a:t>
            </a:r>
            <a:r>
              <a:rPr lang="en-US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Universitas</a:t>
            </a: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 Negeri Surabaya</a:t>
            </a:r>
            <a:endParaRPr lang="en-ID" sz="1800" dirty="0">
              <a:latin typeface="Book Antiqua" panose="020406020503050303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787525" algn="l"/>
              </a:tabLst>
            </a:pPr>
            <a:r>
              <a:rPr lang="en-GB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Produk</a:t>
            </a:r>
            <a:r>
              <a:rPr lang="en-GB" sz="1800" dirty="0">
                <a:latin typeface="Book Antiqua" panose="02040602050305030304" pitchFamily="18" charset="0"/>
                <a:ea typeface="Cambria" panose="02040503050406030204" pitchFamily="18" charset="0"/>
              </a:rPr>
              <a:t> 	: Document Scopus [88 Published] ; 23 </a:t>
            </a:r>
            <a:r>
              <a:rPr lang="en-GB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Hak</a:t>
            </a:r>
            <a:r>
              <a:rPr lang="en-GB" sz="1800" dirty="0">
                <a:latin typeface="Book Antiqua" panose="02040602050305030304" pitchFamily="18" charset="0"/>
                <a:ea typeface="Cambria" panose="02040503050406030204" pitchFamily="18" charset="0"/>
              </a:rPr>
              <a:t> </a:t>
            </a:r>
            <a:r>
              <a:rPr lang="en-GB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Cipta</a:t>
            </a:r>
            <a:r>
              <a:rPr lang="en-GB" sz="1800" dirty="0">
                <a:latin typeface="Book Antiqua" panose="02040602050305030304" pitchFamily="18" charset="0"/>
                <a:ea typeface="Cambria" panose="02040503050406030204" pitchFamily="18" charset="0"/>
              </a:rPr>
              <a:t>; 10 </a:t>
            </a:r>
            <a:r>
              <a:rPr lang="en-GB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Buku</a:t>
            </a:r>
            <a:endParaRPr lang="en-GB" sz="1800" dirty="0">
              <a:latin typeface="Book Antiqua" panose="020406020503050303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787525" algn="l"/>
              </a:tabLst>
            </a:pPr>
            <a:r>
              <a:rPr lang="en-GB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Riset</a:t>
            </a:r>
            <a:r>
              <a:rPr lang="en-GB" sz="1800" dirty="0">
                <a:latin typeface="Book Antiqua" panose="02040602050305030304" pitchFamily="18" charset="0"/>
                <a:ea typeface="Cambria" panose="02040503050406030204" pitchFamily="18" charset="0"/>
              </a:rPr>
              <a:t>	: Emerging Technology in Innovative Science-Physics Learning ; </a:t>
            </a:r>
            <a:br>
              <a:rPr lang="en-GB" sz="1800" dirty="0">
                <a:latin typeface="Book Antiqua" panose="02040602050305030304" pitchFamily="18" charset="0"/>
                <a:ea typeface="Cambria" panose="02040503050406030204" pitchFamily="18" charset="0"/>
              </a:rPr>
            </a:br>
            <a:r>
              <a:rPr lang="en-GB" sz="1800" dirty="0">
                <a:latin typeface="Book Antiqua" panose="02040602050305030304" pitchFamily="18" charset="0"/>
                <a:ea typeface="Cambria" panose="02040503050406030204" pitchFamily="18" charset="0"/>
              </a:rPr>
              <a:t>                       Bibliometric ; EDR ; HOTs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2511425" algn="l"/>
              </a:tabLst>
            </a:pPr>
            <a:r>
              <a:rPr lang="en-US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Pengelola</a:t>
            </a: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 &amp; </a:t>
            </a:r>
            <a:r>
              <a:rPr lang="en-US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Pengabdian</a:t>
            </a: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 2023	: </a:t>
            </a:r>
          </a:p>
          <a:p>
            <a:pPr marL="723900" indent="-273050" algn="just">
              <a:lnSpc>
                <a:spcPct val="100000"/>
              </a:lnSpc>
              <a:spcBef>
                <a:spcPts val="0"/>
              </a:spcBef>
              <a:tabLst>
                <a:tab pos="2511425" algn="l"/>
              </a:tabLst>
            </a:pPr>
            <a:r>
              <a:rPr lang="en-US" sz="1800" dirty="0" err="1">
                <a:latin typeface="Book Antiqua" panose="02040602050305030304" pitchFamily="18" charset="0"/>
              </a:rPr>
              <a:t>Kepala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Subdirektorat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Publikasi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Ilmiah</a:t>
            </a:r>
            <a:r>
              <a:rPr lang="en-US" sz="1800" dirty="0">
                <a:latin typeface="Book Antiqua" panose="02040602050305030304" pitchFamily="18" charset="0"/>
              </a:rPr>
              <a:t> dan </a:t>
            </a:r>
            <a:r>
              <a:rPr lang="en-US" sz="1800" dirty="0" err="1">
                <a:latin typeface="Book Antiqua" panose="02040602050305030304" pitchFamily="18" charset="0"/>
              </a:rPr>
              <a:t>Pengelolaan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Konferensi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Unesa</a:t>
            </a:r>
            <a:endParaRPr lang="en-US" sz="1800" dirty="0">
              <a:latin typeface="Book Antiqua" panose="02040602050305030304" pitchFamily="18" charset="0"/>
            </a:endParaRPr>
          </a:p>
          <a:p>
            <a:pPr marL="723900" indent="-273050" algn="just">
              <a:lnSpc>
                <a:spcPct val="100000"/>
              </a:lnSpc>
              <a:spcBef>
                <a:spcPts val="0"/>
              </a:spcBef>
              <a:tabLst>
                <a:tab pos="2511425" algn="l"/>
              </a:tabLst>
            </a:pP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Editor in Chief di IJORER : </a:t>
            </a:r>
            <a:r>
              <a:rPr lang="en-US" sz="1800" i="1" dirty="0">
                <a:latin typeface="Book Antiqua" panose="02040602050305030304" pitchFamily="18" charset="0"/>
                <a:ea typeface="Cambria" panose="02040503050406030204" pitchFamily="18" charset="0"/>
              </a:rPr>
              <a:t>International Journal of Recent Educational Research </a:t>
            </a:r>
          </a:p>
          <a:p>
            <a:pPr marL="723900" indent="-273050" algn="just">
              <a:lnSpc>
                <a:spcPct val="100000"/>
              </a:lnSpc>
              <a:spcBef>
                <a:spcPts val="0"/>
              </a:spcBef>
              <a:tabLst>
                <a:tab pos="2511425" algn="l"/>
              </a:tabLst>
            </a:pP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Managing Editor di Studies in Learning and Teaching (SINTA 2)</a:t>
            </a:r>
            <a:endParaRPr lang="en-US" sz="1800" i="1" dirty="0">
              <a:latin typeface="Book Antiqua" panose="02040602050305030304" pitchFamily="18" charset="0"/>
              <a:ea typeface="Cambria" panose="02040503050406030204" pitchFamily="18" charset="0"/>
            </a:endParaRPr>
          </a:p>
          <a:p>
            <a:pPr marL="723900" indent="-273050" algn="just">
              <a:lnSpc>
                <a:spcPct val="100000"/>
              </a:lnSpc>
              <a:spcBef>
                <a:spcPts val="0"/>
              </a:spcBef>
              <a:tabLst>
                <a:tab pos="2511425" algn="l"/>
              </a:tabLst>
            </a:pP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Reviewer Scopus Q1 (Computers &amp; Education; </a:t>
            </a:r>
            <a:r>
              <a:rPr lang="en-US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Behaviour</a:t>
            </a: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 and Information Technology; Reflective Practice; </a:t>
            </a:r>
            <a:r>
              <a:rPr lang="en-US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Heliyon</a:t>
            </a:r>
            <a:r>
              <a:rPr lang="en-US" sz="1800" dirty="0">
                <a:latin typeface="Book Antiqua" panose="02040602050305030304" pitchFamily="18" charset="0"/>
                <a:ea typeface="Cambria" panose="02040503050406030204" pitchFamily="18" charset="0"/>
              </a:rPr>
              <a:t>; BMC Medical Education; Contemporary Educational Technology) </a:t>
            </a:r>
            <a:r>
              <a:rPr lang="en-US" sz="1800" dirty="0" err="1">
                <a:latin typeface="Book Antiqua" panose="02040602050305030304" pitchFamily="18" charset="0"/>
                <a:ea typeface="Cambria" panose="02040503050406030204" pitchFamily="18" charset="0"/>
              </a:rPr>
              <a:t>dll</a:t>
            </a:r>
            <a:endParaRPr lang="en-US" sz="1800" dirty="0">
              <a:latin typeface="Book Antiqua" panose="02040602050305030304" pitchFamily="18" charset="0"/>
              <a:ea typeface="Cambria" panose="02040503050406030204" pitchFamily="18" charset="0"/>
            </a:endParaRPr>
          </a:p>
          <a:p>
            <a:pPr marL="45085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2511425" algn="l"/>
              </a:tabLst>
            </a:pPr>
            <a:endParaRPr lang="en-US" sz="1800" i="1" dirty="0">
              <a:latin typeface="Book Antiqua" panose="020406020503050303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414588" algn="l"/>
              </a:tabLst>
            </a:pPr>
            <a:endParaRPr lang="en-GB" sz="1800" dirty="0">
              <a:latin typeface="Book Antiqua" panose="020406020503050303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DE07A4-3FDF-42C8-9754-BD595A1BD3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96"/>
          <a:stretch/>
        </p:blipFill>
        <p:spPr>
          <a:xfrm>
            <a:off x="9286115" y="0"/>
            <a:ext cx="2905885" cy="58830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C8050F6-D260-4C96-B5B5-1B70F7DA55CA}"/>
              </a:ext>
            </a:extLst>
          </p:cNvPr>
          <p:cNvSpPr/>
          <p:nvPr/>
        </p:nvSpPr>
        <p:spPr>
          <a:xfrm>
            <a:off x="362857" y="440266"/>
            <a:ext cx="3822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Terima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Kasih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2398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89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Wingdings</vt:lpstr>
      <vt:lpstr>1_Office Theme</vt:lpstr>
      <vt:lpstr>Sharing Knowledge : Best Practice Submit  ARJUNA (Akreditasi Jurnal Nasional)</vt:lpstr>
      <vt:lpstr>PowerPoint Presentation</vt:lpstr>
      <vt:lpstr>PowerPoint Presentation</vt:lpstr>
      <vt:lpstr>Best Practice: Studies in Learning and Teaching https://scie-journal.com/index.php/SiLeT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Prahani</cp:lastModifiedBy>
  <cp:revision>85</cp:revision>
  <dcterms:created xsi:type="dcterms:W3CDTF">2023-03-26T13:45:40Z</dcterms:created>
  <dcterms:modified xsi:type="dcterms:W3CDTF">2023-05-21T08:05:52Z</dcterms:modified>
</cp:coreProperties>
</file>